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</p:sldIdLst>
  <p:sldSz cy="5143500" cx="9144000"/>
  <p:notesSz cx="6858000" cy="9144000"/>
  <p:embeddedFontLst>
    <p:embeddedFont>
      <p:font typeface="Chivo"/>
      <p:regular r:id="rId30"/>
      <p:bold r:id="rId31"/>
      <p:italic r:id="rId32"/>
      <p:bold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Chivo-bold.fntdata"/><Relationship Id="rId30" Type="http://schemas.openxmlformats.org/officeDocument/2006/relationships/font" Target="fonts/Chivo-regular.fntdata"/><Relationship Id="rId11" Type="http://schemas.openxmlformats.org/officeDocument/2006/relationships/slide" Target="slides/slide7.xml"/><Relationship Id="rId33" Type="http://schemas.openxmlformats.org/officeDocument/2006/relationships/font" Target="fonts/Chivo-boldItalic.fntdata"/><Relationship Id="rId10" Type="http://schemas.openxmlformats.org/officeDocument/2006/relationships/slide" Target="slides/slide6.xml"/><Relationship Id="rId32" Type="http://schemas.openxmlformats.org/officeDocument/2006/relationships/font" Target="fonts/Chivo-italic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ee1e11208_1_8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ee1e11208_1_8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eea2ee8ab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eea2ee8ab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eea2ee8ab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eea2ee8ab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eea2ee8ab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eea2ee8ab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eea2ee8ab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eea2ee8ab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eea2ee8ab_0_2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eea2ee8ab_0_2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eea2ee8ab_0_3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eea2ee8ab_0_3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eea2ee8ab_0_4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eea2ee8ab_0_4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eea2ee8ab_0_4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eea2ee8ab_0_4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eea2ee8ab_0_5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eea2ee8ab_0_5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ee1e11208_1_6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ee1e11208_1_6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eea2ee8ab_0_5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eea2ee8ab_0_5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eea2ee8ab_0_5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eea2ee8ab_0_5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eea2ee8ab_0_5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eea2ee8ab_0_5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eea2ee8ab_0_4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eea2ee8ab_0_4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eea2ee8ab_0_3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eea2ee8ab_0_3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ee1e11208_1_6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ee1e11208_1_6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ee1e11208_1_6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ee1e11208_1_6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ee1e11208_1_5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ee1e11208_1_5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ee1e11208_1_6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ee1e11208_1_6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ee1e11208_1_7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ee1e11208_1_7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ee1e11208_1_7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ee1e11208_1_7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ee1e11208_1_8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ee1e11208_1_8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ee1e11208_1_8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ee1e11208_1_8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rgbClr val="F3F3F3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 spd="med">
    <p:push dir="r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png"/><Relationship Id="rId4" Type="http://schemas.openxmlformats.org/officeDocument/2006/relationships/image" Target="../media/image15.png"/><Relationship Id="rId5" Type="http://schemas.openxmlformats.org/officeDocument/2006/relationships/image" Target="../media/image2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5.png"/><Relationship Id="rId4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5.png"/><Relationship Id="rId4" Type="http://schemas.openxmlformats.org/officeDocument/2006/relationships/image" Target="../media/image16.png"/><Relationship Id="rId5" Type="http://schemas.openxmlformats.org/officeDocument/2006/relationships/image" Target="../media/image1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5.png"/><Relationship Id="rId4" Type="http://schemas.openxmlformats.org/officeDocument/2006/relationships/image" Target="../media/image16.png"/><Relationship Id="rId5" Type="http://schemas.openxmlformats.org/officeDocument/2006/relationships/image" Target="../media/image18.png"/><Relationship Id="rId6" Type="http://schemas.openxmlformats.org/officeDocument/2006/relationships/image" Target="../media/image2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5.png"/><Relationship Id="rId4" Type="http://schemas.openxmlformats.org/officeDocument/2006/relationships/image" Target="../media/image3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5.png"/><Relationship Id="rId4" Type="http://schemas.openxmlformats.org/officeDocument/2006/relationships/image" Target="../media/image30.png"/><Relationship Id="rId5" Type="http://schemas.openxmlformats.org/officeDocument/2006/relationships/image" Target="../media/image2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5.png"/><Relationship Id="rId4" Type="http://schemas.openxmlformats.org/officeDocument/2006/relationships/image" Target="../media/image30.png"/><Relationship Id="rId5" Type="http://schemas.openxmlformats.org/officeDocument/2006/relationships/image" Target="../media/image3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5.png"/><Relationship Id="rId4" Type="http://schemas.openxmlformats.org/officeDocument/2006/relationships/image" Target="../media/image30.png"/><Relationship Id="rId5" Type="http://schemas.openxmlformats.org/officeDocument/2006/relationships/image" Target="../media/image33.png"/><Relationship Id="rId6" Type="http://schemas.openxmlformats.org/officeDocument/2006/relationships/image" Target="../media/image31.png"/><Relationship Id="rId7" Type="http://schemas.openxmlformats.org/officeDocument/2006/relationships/image" Target="../media/image2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5.png"/><Relationship Id="rId4" Type="http://schemas.openxmlformats.org/officeDocument/2006/relationships/image" Target="../media/image30.png"/><Relationship Id="rId5" Type="http://schemas.openxmlformats.org/officeDocument/2006/relationships/image" Target="../media/image2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2.png"/><Relationship Id="rId4" Type="http://schemas.openxmlformats.org/officeDocument/2006/relationships/image" Target="../media/image2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Relationship Id="rId4" Type="http://schemas.openxmlformats.org/officeDocument/2006/relationships/image" Target="../media/image17.png"/><Relationship Id="rId5" Type="http://schemas.openxmlformats.org/officeDocument/2006/relationships/image" Target="../media/image2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2.png"/><Relationship Id="rId4" Type="http://schemas.openxmlformats.org/officeDocument/2006/relationships/image" Target="../media/image4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5.png"/><Relationship Id="rId4" Type="http://schemas.openxmlformats.org/officeDocument/2006/relationships/image" Target="../media/image30.png"/><Relationship Id="rId5" Type="http://schemas.openxmlformats.org/officeDocument/2006/relationships/image" Target="../media/image3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6.png"/><Relationship Id="rId4" Type="http://schemas.openxmlformats.org/officeDocument/2006/relationships/image" Target="../media/image22.png"/><Relationship Id="rId5" Type="http://schemas.openxmlformats.org/officeDocument/2006/relationships/image" Target="../media/image5.png"/><Relationship Id="rId6" Type="http://schemas.openxmlformats.org/officeDocument/2006/relationships/image" Target="../media/image35.png"/><Relationship Id="rId7" Type="http://schemas.openxmlformats.org/officeDocument/2006/relationships/image" Target="../media/image3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22.png"/><Relationship Id="rId5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2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Relationship Id="rId4" Type="http://schemas.openxmlformats.org/officeDocument/2006/relationships/image" Target="../media/image7.png"/><Relationship Id="rId9" Type="http://schemas.openxmlformats.org/officeDocument/2006/relationships/image" Target="../media/image14.png"/><Relationship Id="rId5" Type="http://schemas.openxmlformats.org/officeDocument/2006/relationships/image" Target="../media/image21.png"/><Relationship Id="rId6" Type="http://schemas.openxmlformats.org/officeDocument/2006/relationships/image" Target="../media/image4.png"/><Relationship Id="rId7" Type="http://schemas.openxmlformats.org/officeDocument/2006/relationships/image" Target="../media/image9.png"/><Relationship Id="rId8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jpg"/><Relationship Id="rId4" Type="http://schemas.openxmlformats.org/officeDocument/2006/relationships/image" Target="../media/image36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Relationship Id="rId4" Type="http://schemas.openxmlformats.org/officeDocument/2006/relationships/image" Target="../media/image13.png"/><Relationship Id="rId5" Type="http://schemas.openxmlformats.org/officeDocument/2006/relationships/image" Target="../media/image8.png"/><Relationship Id="rId6" Type="http://schemas.openxmlformats.org/officeDocument/2006/relationships/image" Target="../media/image15.png"/><Relationship Id="rId7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3F3F3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idx="1" type="subTitle"/>
          </p:nvPr>
        </p:nvSpPr>
        <p:spPr>
          <a:xfrm>
            <a:off x="642925" y="2439250"/>
            <a:ext cx="7769400" cy="264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rgbClr val="434343"/>
                </a:solidFill>
                <a:latin typeface="Chivo"/>
                <a:ea typeface="Chivo"/>
                <a:cs typeface="Chivo"/>
                <a:sym typeface="Chivo"/>
              </a:rPr>
              <a:t>Pablo Ramírez Moreta</a:t>
            </a:r>
            <a:endParaRPr b="1" sz="1800">
              <a:solidFill>
                <a:srgbClr val="434343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434343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434343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434343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1600">
                <a:solidFill>
                  <a:srgbClr val="434343"/>
                </a:solidFill>
                <a:latin typeface="Chivo"/>
                <a:ea typeface="Chivo"/>
                <a:cs typeface="Chivo"/>
                <a:sym typeface="Chivo"/>
              </a:rPr>
              <a:t>Advisors:</a:t>
            </a:r>
            <a:endParaRPr sz="1600">
              <a:solidFill>
                <a:srgbClr val="434343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434343"/>
                </a:solidFill>
                <a:latin typeface="Chivo"/>
                <a:ea typeface="Chivo"/>
                <a:cs typeface="Chivo"/>
                <a:sym typeface="Chivo"/>
              </a:rPr>
              <a:t>Lourdes Verdes-Montenegro (IAA)</a:t>
            </a:r>
            <a:br>
              <a:rPr lang="es" sz="1600">
                <a:solidFill>
                  <a:srgbClr val="434343"/>
                </a:solidFill>
                <a:latin typeface="Chivo"/>
                <a:ea typeface="Chivo"/>
                <a:cs typeface="Chivo"/>
                <a:sym typeface="Chivo"/>
              </a:rPr>
            </a:br>
            <a:r>
              <a:rPr lang="es" sz="1600">
                <a:solidFill>
                  <a:srgbClr val="434343"/>
                </a:solidFill>
                <a:latin typeface="Chivo"/>
                <a:ea typeface="Chivo"/>
                <a:cs typeface="Chivo"/>
                <a:sym typeface="Chivo"/>
              </a:rPr>
              <a:t>Stéphane Leon Tanne (ESO/JAO)</a:t>
            </a:r>
            <a:endParaRPr sz="1600">
              <a:solidFill>
                <a:srgbClr val="434343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434343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434343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34343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434343"/>
                </a:solidFill>
                <a:latin typeface="Chivo"/>
                <a:ea typeface="Chivo"/>
                <a:cs typeface="Chivo"/>
                <a:sym typeface="Chivo"/>
              </a:rPr>
              <a:t>IV Jornadas de Doctorado IAA		January 29</a:t>
            </a:r>
            <a:r>
              <a:rPr baseline="30000" lang="es" sz="1200">
                <a:solidFill>
                  <a:srgbClr val="434343"/>
                </a:solidFill>
                <a:latin typeface="Chivo"/>
                <a:ea typeface="Chivo"/>
                <a:cs typeface="Chivo"/>
                <a:sym typeface="Chivo"/>
              </a:rPr>
              <a:t>th</a:t>
            </a:r>
            <a:r>
              <a:rPr lang="es" sz="1200">
                <a:solidFill>
                  <a:srgbClr val="434343"/>
                </a:solidFill>
                <a:latin typeface="Chivo"/>
                <a:ea typeface="Chivo"/>
                <a:cs typeface="Chivo"/>
                <a:sym typeface="Chivo"/>
              </a:rPr>
              <a:t>, 2016</a:t>
            </a:r>
            <a:endParaRPr sz="1200">
              <a:solidFill>
                <a:srgbClr val="434343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sp>
        <p:nvSpPr>
          <p:cNvPr id="55" name="Google Shape;55;p13"/>
          <p:cNvSpPr txBox="1"/>
          <p:nvPr/>
        </p:nvSpPr>
        <p:spPr>
          <a:xfrm>
            <a:off x="245225" y="491925"/>
            <a:ext cx="5213700" cy="133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solidFill>
                  <a:srgbClr val="434343"/>
                </a:solidFill>
                <a:latin typeface="Chivo"/>
                <a:ea typeface="Chivo"/>
                <a:cs typeface="Chivo"/>
                <a:sym typeface="Chivo"/>
              </a:rPr>
              <a:t>Faint features in</a:t>
            </a:r>
            <a:endParaRPr sz="3600">
              <a:solidFill>
                <a:srgbClr val="434343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solidFill>
                  <a:srgbClr val="434343"/>
                </a:solidFill>
                <a:latin typeface="Chivo"/>
                <a:ea typeface="Chivo"/>
                <a:cs typeface="Chivo"/>
                <a:sym typeface="Chivo"/>
              </a:rPr>
              <a:t>isolated galaxies.</a:t>
            </a:r>
            <a:endParaRPr sz="3600">
              <a:solidFill>
                <a:srgbClr val="434343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cxnSp>
        <p:nvCxnSpPr>
          <p:cNvPr id="56" name="Google Shape;56;p13"/>
          <p:cNvCxnSpPr/>
          <p:nvPr/>
        </p:nvCxnSpPr>
        <p:spPr>
          <a:xfrm>
            <a:off x="245225" y="2148525"/>
            <a:ext cx="8666400" cy="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57" name="Google Shape;57;p13"/>
          <p:cNvPicPr preferRelativeResize="0"/>
          <p:nvPr/>
        </p:nvPicPr>
        <p:blipFill rotWithShape="1">
          <a:blip r:embed="rId3">
            <a:alphaModFix/>
          </a:blip>
          <a:srcRect b="0" l="6480" r="0" t="0"/>
          <a:stretch/>
        </p:blipFill>
        <p:spPr>
          <a:xfrm>
            <a:off x="4225650" y="458200"/>
            <a:ext cx="4536451" cy="13353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3"/>
          <p:cNvSpPr/>
          <p:nvPr/>
        </p:nvSpPr>
        <p:spPr>
          <a:xfrm>
            <a:off x="4132125" y="423975"/>
            <a:ext cx="4723500" cy="1471200"/>
          </a:xfrm>
          <a:prstGeom prst="roundRect">
            <a:avLst>
              <a:gd fmla="val 16667" name="adj"/>
            </a:avLst>
          </a:prstGeom>
          <a:noFill/>
          <a:ln cap="flat" cmpd="sng" w="228600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13"/>
          <p:cNvSpPr txBox="1"/>
          <p:nvPr/>
        </p:nvSpPr>
        <p:spPr>
          <a:xfrm>
            <a:off x="4988225" y="3246475"/>
            <a:ext cx="4046100" cy="133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1200">
                <a:solidFill>
                  <a:srgbClr val="434343"/>
                </a:solidFill>
                <a:latin typeface="Chivo"/>
                <a:ea typeface="Chivo"/>
                <a:cs typeface="Chivo"/>
                <a:sym typeface="Chivo"/>
              </a:rPr>
              <a:t>Collaborators</a:t>
            </a:r>
            <a:r>
              <a:rPr lang="es" sz="1200">
                <a:solidFill>
                  <a:srgbClr val="434343"/>
                </a:solidFill>
                <a:latin typeface="Chivo"/>
                <a:ea typeface="Chivo"/>
                <a:cs typeface="Chivo"/>
                <a:sym typeface="Chivo"/>
              </a:rPr>
              <a:t>:</a:t>
            </a:r>
            <a:endParaRPr sz="1200">
              <a:solidFill>
                <a:srgbClr val="434343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434343"/>
                </a:solidFill>
                <a:latin typeface="Chivo"/>
                <a:ea typeface="Chivo"/>
                <a:cs typeface="Chivo"/>
                <a:sym typeface="Chivo"/>
              </a:rPr>
              <a:t>Javier Blasco-Herrera, Mirian Fernández-Lorenzo &amp; rest of AMIGA Team at IAA + Min Yun (UMass) + Roberto Rampazzo (INAF) + Reynier Peletier (Kapteyn Inst.) + Gijs Verdoes-Kleijn (Kapteyn Inst.) + Aku Venhola (Kapteyn Inst.)</a:t>
            </a:r>
            <a:endParaRPr sz="1200">
              <a:solidFill>
                <a:srgbClr val="434343"/>
              </a:solidFill>
              <a:latin typeface="Chivo"/>
              <a:ea typeface="Chivo"/>
              <a:cs typeface="Chivo"/>
              <a:sym typeface="Chiv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2"/>
          <p:cNvSpPr/>
          <p:nvPr/>
        </p:nvSpPr>
        <p:spPr>
          <a:xfrm>
            <a:off x="0" y="0"/>
            <a:ext cx="9144000" cy="725100"/>
          </a:xfrm>
          <a:prstGeom prst="rect">
            <a:avLst/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22"/>
          <p:cNvSpPr txBox="1"/>
          <p:nvPr>
            <p:ph type="title"/>
          </p:nvPr>
        </p:nvSpPr>
        <p:spPr>
          <a:xfrm>
            <a:off x="160350" y="92025"/>
            <a:ext cx="8823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434343"/>
                </a:solidFill>
                <a:latin typeface="Chivo"/>
                <a:ea typeface="Chivo"/>
                <a:cs typeface="Chivo"/>
                <a:sym typeface="Chivo"/>
              </a:rPr>
              <a:t>Thesis development   </a:t>
            </a:r>
            <a:r>
              <a:rPr lang="es" sz="2400">
                <a:solidFill>
                  <a:schemeClr val="accent5"/>
                </a:solidFill>
                <a:latin typeface="Chivo"/>
                <a:ea typeface="Chivo"/>
                <a:cs typeface="Chivo"/>
                <a:sym typeface="Chivo"/>
              </a:rPr>
              <a:t>|   First images</a:t>
            </a:r>
            <a:endParaRPr sz="2400">
              <a:solidFill>
                <a:srgbClr val="434343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grpSp>
        <p:nvGrpSpPr>
          <p:cNvPr id="228" name="Google Shape;228;p22"/>
          <p:cNvGrpSpPr/>
          <p:nvPr/>
        </p:nvGrpSpPr>
        <p:grpSpPr>
          <a:xfrm>
            <a:off x="108025" y="828113"/>
            <a:ext cx="3249425" cy="4228825"/>
            <a:chOff x="270150" y="765475"/>
            <a:chExt cx="3249425" cy="4228825"/>
          </a:xfrm>
        </p:grpSpPr>
        <p:sp>
          <p:nvSpPr>
            <p:cNvPr id="229" name="Google Shape;229;p22"/>
            <p:cNvSpPr txBox="1"/>
            <p:nvPr/>
          </p:nvSpPr>
          <p:spPr>
            <a:xfrm>
              <a:off x="270150" y="4355900"/>
              <a:ext cx="3249300" cy="638400"/>
            </a:xfrm>
            <a:prstGeom prst="rect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200">
                  <a:solidFill>
                    <a:schemeClr val="dk1"/>
                  </a:solidFill>
                  <a:latin typeface="Cambria"/>
                  <a:ea typeface="Cambria"/>
                  <a:cs typeface="Cambria"/>
                  <a:sym typeface="Cambria"/>
                </a:rPr>
                <a:t>inner 6' x 6'		     </a:t>
              </a:r>
              <a:endParaRPr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endParaRPr>
            </a:p>
            <a:p>
              <a:pPr indent="0" lvl="0" marL="0" rtl="0" algn="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200">
                  <a:solidFill>
                    <a:schemeClr val="dk1"/>
                  </a:solidFill>
                  <a:latin typeface="Cambria"/>
                  <a:ea typeface="Cambria"/>
                  <a:cs typeface="Cambria"/>
                  <a:sym typeface="Cambria"/>
                </a:rPr>
                <a:t>(TOS~2.5h)   SB ~26.5 mag/"² (R band) </a:t>
              </a:r>
              <a:endParaRPr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230" name="Google Shape;230;p22"/>
            <p:cNvSpPr txBox="1"/>
            <p:nvPr/>
          </p:nvSpPr>
          <p:spPr>
            <a:xfrm>
              <a:off x="270275" y="765475"/>
              <a:ext cx="3249300" cy="266100"/>
            </a:xfrm>
            <a:prstGeom prst="rect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>
                  <a:solidFill>
                    <a:schemeClr val="dk1"/>
                  </a:solidFill>
                  <a:latin typeface="Cambria"/>
                  <a:ea typeface="Cambria"/>
                  <a:cs typeface="Cambria"/>
                  <a:sym typeface="Cambria"/>
                </a:rPr>
                <a:t>CIG1019 </a:t>
              </a:r>
              <a:r>
                <a:rPr lang="es">
                  <a:solidFill>
                    <a:schemeClr val="dk1"/>
                  </a:solidFill>
                  <a:latin typeface="Cambria"/>
                  <a:ea typeface="Cambria"/>
                  <a:cs typeface="Cambria"/>
                  <a:sym typeface="Cambria"/>
                </a:rPr>
                <a:t>(Sc)           A = 1.22</a:t>
              </a:r>
              <a:endParaRPr/>
            </a:p>
          </p:txBody>
        </p:sp>
        <p:pic>
          <p:nvPicPr>
            <p:cNvPr id="231" name="Google Shape;231;p2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74050" y="1031675"/>
              <a:ext cx="3240774" cy="3318949"/>
            </a:xfrm>
            <a:prstGeom prst="rect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pic>
      </p:grpSp>
      <p:grpSp>
        <p:nvGrpSpPr>
          <p:cNvPr id="232" name="Google Shape;232;p22"/>
          <p:cNvGrpSpPr/>
          <p:nvPr/>
        </p:nvGrpSpPr>
        <p:grpSpPr>
          <a:xfrm>
            <a:off x="3434300" y="828100"/>
            <a:ext cx="2881575" cy="4228850"/>
            <a:chOff x="4764925" y="828100"/>
            <a:chExt cx="2881575" cy="4228850"/>
          </a:xfrm>
        </p:grpSpPr>
        <p:sp>
          <p:nvSpPr>
            <p:cNvPr id="233" name="Google Shape;233;p22"/>
            <p:cNvSpPr txBox="1"/>
            <p:nvPr/>
          </p:nvSpPr>
          <p:spPr>
            <a:xfrm>
              <a:off x="4765000" y="4417950"/>
              <a:ext cx="2881500" cy="639000"/>
            </a:xfrm>
            <a:prstGeom prst="rect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200">
                  <a:solidFill>
                    <a:schemeClr val="dk1"/>
                  </a:solidFill>
                  <a:latin typeface="Cambria"/>
                  <a:ea typeface="Cambria"/>
                  <a:cs typeface="Cambria"/>
                  <a:sym typeface="Cambria"/>
                </a:rPr>
                <a:t>inner 7' x 9'  </a:t>
              </a:r>
              <a:endParaRPr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endParaRPr>
            </a:p>
            <a:p>
              <a:pPr indent="0" lvl="0" marL="0" marR="0" rtl="0" algn="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200">
                  <a:solidFill>
                    <a:schemeClr val="dk1"/>
                  </a:solidFill>
                  <a:latin typeface="Cambria"/>
                  <a:ea typeface="Cambria"/>
                  <a:cs typeface="Cambria"/>
                  <a:sym typeface="Cambria"/>
                </a:rPr>
                <a:t>Athanassoula &amp; Bosma 1985</a:t>
              </a:r>
              <a:endParaRPr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pic>
          <p:nvPicPr>
            <p:cNvPr id="234" name="Google Shape;234;p22"/>
            <p:cNvPicPr preferRelativeResize="0"/>
            <p:nvPr/>
          </p:nvPicPr>
          <p:blipFill rotWithShape="1">
            <a:blip r:embed="rId4">
              <a:alphaModFix/>
            </a:blip>
            <a:srcRect b="0" l="0" r="8675" t="0"/>
            <a:stretch/>
          </p:blipFill>
          <p:spPr>
            <a:xfrm>
              <a:off x="4764925" y="1078742"/>
              <a:ext cx="2881500" cy="3339207"/>
            </a:xfrm>
            <a:prstGeom prst="rect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235" name="Google Shape;235;p22"/>
            <p:cNvSpPr txBox="1"/>
            <p:nvPr/>
          </p:nvSpPr>
          <p:spPr>
            <a:xfrm>
              <a:off x="4764999" y="828100"/>
              <a:ext cx="2881500" cy="250800"/>
            </a:xfrm>
            <a:prstGeom prst="rect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lang="es">
                  <a:solidFill>
                    <a:schemeClr val="dk1"/>
                  </a:solidFill>
                  <a:latin typeface="Cambria"/>
                  <a:ea typeface="Cambria"/>
                  <a:cs typeface="Cambria"/>
                  <a:sym typeface="Cambria"/>
                </a:rPr>
                <a:t>CIG841</a:t>
              </a:r>
              <a:r>
                <a:rPr lang="es">
                  <a:solidFill>
                    <a:schemeClr val="dk1"/>
                  </a:solidFill>
                  <a:latin typeface="Cambria"/>
                  <a:ea typeface="Cambria"/>
                  <a:cs typeface="Cambria"/>
                  <a:sym typeface="Cambria"/>
                </a:rPr>
                <a:t> (S0)             A = unknown</a:t>
              </a:r>
              <a:endParaRPr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</p:grpSp>
      <p:pic>
        <p:nvPicPr>
          <p:cNvPr id="236" name="Google Shape;236;p22"/>
          <p:cNvPicPr preferRelativeResize="0"/>
          <p:nvPr/>
        </p:nvPicPr>
        <p:blipFill rotWithShape="1">
          <a:blip r:embed="rId5">
            <a:alphaModFix/>
          </a:blip>
          <a:srcRect b="0" l="11574" r="11567" t="0"/>
          <a:stretch/>
        </p:blipFill>
        <p:spPr>
          <a:xfrm>
            <a:off x="6433125" y="1078725"/>
            <a:ext cx="2591700" cy="3342425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37" name="Google Shape;237;p22"/>
          <p:cNvSpPr txBox="1"/>
          <p:nvPr/>
        </p:nvSpPr>
        <p:spPr>
          <a:xfrm>
            <a:off x="6433175" y="4421550"/>
            <a:ext cx="2591700" cy="635400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inner 4'x5'     </a:t>
            </a:r>
            <a:r>
              <a:rPr b="1" i="1" lang="es" sz="1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+ FOCUS Team + AstroWISE</a:t>
            </a:r>
            <a:endParaRPr sz="12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(TOS~2h)  SB = 27.6 mag/"² (r SDSS)</a:t>
            </a:r>
            <a:endParaRPr sz="10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238" name="Google Shape;238;p22"/>
          <p:cNvSpPr txBox="1"/>
          <p:nvPr/>
        </p:nvSpPr>
        <p:spPr>
          <a:xfrm>
            <a:off x="6433125" y="827925"/>
            <a:ext cx="2591700" cy="250800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s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CIG568</a:t>
            </a:r>
            <a:r>
              <a:rPr lang="es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(Scd)          A = 1.08</a:t>
            </a:r>
            <a:endParaRPr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" name="Google Shape;243;p23"/>
          <p:cNvGrpSpPr/>
          <p:nvPr/>
        </p:nvGrpSpPr>
        <p:grpSpPr>
          <a:xfrm>
            <a:off x="0" y="725100"/>
            <a:ext cx="9144000" cy="4418400"/>
            <a:chOff x="0" y="755000"/>
            <a:chExt cx="9144000" cy="4418400"/>
          </a:xfrm>
        </p:grpSpPr>
        <p:pic>
          <p:nvPicPr>
            <p:cNvPr id="244" name="Google Shape;244;p23"/>
            <p:cNvPicPr preferRelativeResize="0"/>
            <p:nvPr/>
          </p:nvPicPr>
          <p:blipFill rotWithShape="1">
            <a:blip r:embed="rId3">
              <a:alphaModFix/>
            </a:blip>
            <a:srcRect b="12849" l="0" r="0" t="9834"/>
            <a:stretch/>
          </p:blipFill>
          <p:spPr>
            <a:xfrm>
              <a:off x="0" y="755000"/>
              <a:ext cx="9144000" cy="4418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5" name="Google Shape;245;p23"/>
            <p:cNvPicPr preferRelativeResize="0"/>
            <p:nvPr/>
          </p:nvPicPr>
          <p:blipFill rotWithShape="1">
            <a:blip r:embed="rId3">
              <a:alphaModFix/>
            </a:blip>
            <a:srcRect b="70457" l="49086" r="8204" t="16146"/>
            <a:stretch/>
          </p:blipFill>
          <p:spPr>
            <a:xfrm>
              <a:off x="5185375" y="1004775"/>
              <a:ext cx="3905477" cy="76554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46" name="Google Shape;246;p23"/>
          <p:cNvSpPr/>
          <p:nvPr/>
        </p:nvSpPr>
        <p:spPr>
          <a:xfrm>
            <a:off x="0" y="0"/>
            <a:ext cx="9144000" cy="725100"/>
          </a:xfrm>
          <a:prstGeom prst="rect">
            <a:avLst/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23"/>
          <p:cNvSpPr txBox="1"/>
          <p:nvPr>
            <p:ph type="title"/>
          </p:nvPr>
        </p:nvSpPr>
        <p:spPr>
          <a:xfrm>
            <a:off x="160350" y="92025"/>
            <a:ext cx="8823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434343"/>
                </a:solidFill>
                <a:latin typeface="Chivo"/>
                <a:ea typeface="Chivo"/>
                <a:cs typeface="Chivo"/>
                <a:sym typeface="Chivo"/>
              </a:rPr>
              <a:t>Thesis development   </a:t>
            </a:r>
            <a:r>
              <a:rPr lang="es" sz="2400">
                <a:solidFill>
                  <a:schemeClr val="accent5"/>
                </a:solidFill>
                <a:latin typeface="Chivo"/>
                <a:ea typeface="Chivo"/>
                <a:cs typeface="Chivo"/>
                <a:sym typeface="Chivo"/>
              </a:rPr>
              <a:t>|   CIG96</a:t>
            </a:r>
            <a:endParaRPr sz="2400">
              <a:solidFill>
                <a:srgbClr val="434343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grpSp>
        <p:nvGrpSpPr>
          <p:cNvPr id="248" name="Google Shape;248;p23"/>
          <p:cNvGrpSpPr/>
          <p:nvPr/>
        </p:nvGrpSpPr>
        <p:grpSpPr>
          <a:xfrm>
            <a:off x="5871925" y="976750"/>
            <a:ext cx="3200726" cy="709625"/>
            <a:chOff x="5871925" y="976750"/>
            <a:chExt cx="3200726" cy="709625"/>
          </a:xfrm>
        </p:grpSpPr>
        <p:pic>
          <p:nvPicPr>
            <p:cNvPr id="249" name="Google Shape;249;p23"/>
            <p:cNvPicPr preferRelativeResize="0"/>
            <p:nvPr/>
          </p:nvPicPr>
          <p:blipFill rotWithShape="1">
            <a:blip r:embed="rId3">
              <a:alphaModFix/>
            </a:blip>
            <a:srcRect b="70139" l="15335" r="49660" t="18343"/>
            <a:stretch/>
          </p:blipFill>
          <p:spPr>
            <a:xfrm>
              <a:off x="5871925" y="1028175"/>
              <a:ext cx="3200726" cy="658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0" name="Google Shape;250;p23"/>
            <p:cNvPicPr preferRelativeResize="0"/>
            <p:nvPr/>
          </p:nvPicPr>
          <p:blipFill rotWithShape="1">
            <a:blip r:embed="rId3">
              <a:alphaModFix/>
            </a:blip>
            <a:srcRect b="78627" l="53821" r="29524" t="16146"/>
            <a:stretch/>
          </p:blipFill>
          <p:spPr>
            <a:xfrm>
              <a:off x="7311325" y="976750"/>
              <a:ext cx="1522925" cy="29867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51" name="Google Shape;251;p23"/>
          <p:cNvPicPr preferRelativeResize="0"/>
          <p:nvPr/>
        </p:nvPicPr>
        <p:blipFill rotWithShape="1">
          <a:blip r:embed="rId4">
            <a:alphaModFix/>
          </a:blip>
          <a:srcRect b="0" l="0" r="2458" t="6603"/>
          <a:stretch/>
        </p:blipFill>
        <p:spPr>
          <a:xfrm>
            <a:off x="3024875" y="1309975"/>
            <a:ext cx="3197500" cy="3334301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23"/>
          <p:cNvSpPr txBox="1"/>
          <p:nvPr/>
        </p:nvSpPr>
        <p:spPr>
          <a:xfrm>
            <a:off x="5201100" y="1275425"/>
            <a:ext cx="3942900" cy="12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rgbClr val="F3F3F3"/>
                </a:solidFill>
                <a:latin typeface="Cambria"/>
                <a:ea typeface="Cambria"/>
                <a:cs typeface="Cambria"/>
                <a:sym typeface="Cambria"/>
              </a:rPr>
              <a:t>( A = 1.16 )</a:t>
            </a:r>
            <a:endParaRPr>
              <a:solidFill>
                <a:srgbClr val="F3F3F3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F3F3F3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F3F3F3"/>
                </a:solidFill>
                <a:latin typeface="Cambria"/>
                <a:ea typeface="Cambria"/>
                <a:cs typeface="Cambria"/>
                <a:sym typeface="Cambria"/>
              </a:rPr>
              <a:t>Optical</a:t>
            </a:r>
            <a:r>
              <a:rPr lang="es">
                <a:solidFill>
                  <a:srgbClr val="F3F3F3"/>
                </a:solidFill>
                <a:latin typeface="Cambria"/>
                <a:ea typeface="Cambria"/>
                <a:cs typeface="Cambria"/>
                <a:sym typeface="Cambria"/>
              </a:rPr>
              <a:t>:</a:t>
            </a:r>
            <a:br>
              <a:rPr lang="es">
                <a:solidFill>
                  <a:srgbClr val="F3F3F3"/>
                </a:solidFill>
                <a:latin typeface="Cambria"/>
                <a:ea typeface="Cambria"/>
                <a:cs typeface="Cambria"/>
                <a:sym typeface="Cambria"/>
              </a:rPr>
            </a:br>
            <a:r>
              <a:rPr lang="es">
                <a:solidFill>
                  <a:srgbClr val="F3F3F3"/>
                </a:solidFill>
                <a:latin typeface="Cambria"/>
                <a:ea typeface="Cambria"/>
                <a:cs typeface="Cambria"/>
                <a:sym typeface="Cambria"/>
              </a:rPr>
              <a:t>TOS ~3.8h, CAFOS @ CAHA2.2m</a:t>
            </a:r>
            <a:endParaRPr>
              <a:solidFill>
                <a:srgbClr val="F3F3F3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253" name="Google Shape;253;p23"/>
          <p:cNvSpPr/>
          <p:nvPr/>
        </p:nvSpPr>
        <p:spPr>
          <a:xfrm>
            <a:off x="4501050" y="1380950"/>
            <a:ext cx="141900" cy="348600"/>
          </a:xfrm>
          <a:prstGeom prst="downArrow">
            <a:avLst>
              <a:gd fmla="val 50000" name="adj1"/>
              <a:gd fmla="val 77395" name="adj2"/>
            </a:avLst>
          </a:prstGeom>
          <a:solidFill>
            <a:schemeClr val="accent5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23"/>
          <p:cNvSpPr/>
          <p:nvPr/>
        </p:nvSpPr>
        <p:spPr>
          <a:xfrm rot="7770657">
            <a:off x="5253580" y="4146855"/>
            <a:ext cx="141931" cy="348622"/>
          </a:xfrm>
          <a:prstGeom prst="downArrow">
            <a:avLst>
              <a:gd fmla="val 50000" name="adj1"/>
              <a:gd fmla="val 77395" name="adj2"/>
            </a:avLst>
          </a:prstGeom>
          <a:solidFill>
            <a:schemeClr val="accent5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23"/>
          <p:cNvSpPr txBox="1"/>
          <p:nvPr/>
        </p:nvSpPr>
        <p:spPr>
          <a:xfrm>
            <a:off x="6311075" y="3934775"/>
            <a:ext cx="2574900" cy="70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SB = 26.9 mag/arcsec</a:t>
            </a:r>
            <a:r>
              <a:rPr lang="es" sz="180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²</a:t>
            </a:r>
            <a:r>
              <a:rPr lang="es" sz="120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 (R band)</a:t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256" name="Google Shape;256;p23"/>
          <p:cNvSpPr txBox="1"/>
          <p:nvPr/>
        </p:nvSpPr>
        <p:spPr>
          <a:xfrm>
            <a:off x="1292775" y="4582650"/>
            <a:ext cx="30000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" sz="1200">
                <a:solidFill>
                  <a:srgbClr val="4A86E8"/>
                </a:solidFill>
                <a:latin typeface="Cambria"/>
                <a:ea typeface="Cambria"/>
                <a:cs typeface="Cambria"/>
                <a:sym typeface="Cambria"/>
              </a:rPr>
              <a:t>Espada+ 2005, 2011</a:t>
            </a:r>
            <a:endParaRPr sz="1200">
              <a:solidFill>
                <a:srgbClr val="4A86E8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1" name="Google Shape;261;p24"/>
          <p:cNvGrpSpPr/>
          <p:nvPr/>
        </p:nvGrpSpPr>
        <p:grpSpPr>
          <a:xfrm>
            <a:off x="0" y="725100"/>
            <a:ext cx="9144000" cy="4418400"/>
            <a:chOff x="0" y="755000"/>
            <a:chExt cx="9144000" cy="4418400"/>
          </a:xfrm>
        </p:grpSpPr>
        <p:pic>
          <p:nvPicPr>
            <p:cNvPr id="262" name="Google Shape;262;p24"/>
            <p:cNvPicPr preferRelativeResize="0"/>
            <p:nvPr/>
          </p:nvPicPr>
          <p:blipFill rotWithShape="1">
            <a:blip r:embed="rId3">
              <a:alphaModFix/>
            </a:blip>
            <a:srcRect b="12849" l="0" r="0" t="9834"/>
            <a:stretch/>
          </p:blipFill>
          <p:spPr>
            <a:xfrm>
              <a:off x="0" y="755000"/>
              <a:ext cx="9144000" cy="4418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3" name="Google Shape;263;p24"/>
            <p:cNvPicPr preferRelativeResize="0"/>
            <p:nvPr/>
          </p:nvPicPr>
          <p:blipFill rotWithShape="1">
            <a:blip r:embed="rId3">
              <a:alphaModFix/>
            </a:blip>
            <a:srcRect b="70457" l="49086" r="8204" t="16146"/>
            <a:stretch/>
          </p:blipFill>
          <p:spPr>
            <a:xfrm>
              <a:off x="5185375" y="1004775"/>
              <a:ext cx="3905477" cy="76554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64" name="Google Shape;264;p24"/>
          <p:cNvSpPr/>
          <p:nvPr/>
        </p:nvSpPr>
        <p:spPr>
          <a:xfrm>
            <a:off x="0" y="0"/>
            <a:ext cx="9144000" cy="725100"/>
          </a:xfrm>
          <a:prstGeom prst="rect">
            <a:avLst/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24"/>
          <p:cNvSpPr txBox="1"/>
          <p:nvPr>
            <p:ph type="title"/>
          </p:nvPr>
        </p:nvSpPr>
        <p:spPr>
          <a:xfrm>
            <a:off x="160350" y="92025"/>
            <a:ext cx="8823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434343"/>
                </a:solidFill>
                <a:latin typeface="Chivo"/>
                <a:ea typeface="Chivo"/>
                <a:cs typeface="Chivo"/>
                <a:sym typeface="Chivo"/>
              </a:rPr>
              <a:t>Thesis development   </a:t>
            </a:r>
            <a:r>
              <a:rPr lang="es" sz="2400">
                <a:solidFill>
                  <a:schemeClr val="accent5"/>
                </a:solidFill>
                <a:latin typeface="Chivo"/>
                <a:ea typeface="Chivo"/>
                <a:cs typeface="Chivo"/>
                <a:sym typeface="Chivo"/>
              </a:rPr>
              <a:t>|   CIG96</a:t>
            </a:r>
            <a:endParaRPr sz="2400">
              <a:solidFill>
                <a:srgbClr val="434343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grpSp>
        <p:nvGrpSpPr>
          <p:cNvPr id="266" name="Google Shape;266;p24"/>
          <p:cNvGrpSpPr/>
          <p:nvPr/>
        </p:nvGrpSpPr>
        <p:grpSpPr>
          <a:xfrm>
            <a:off x="5871925" y="976750"/>
            <a:ext cx="3200726" cy="709625"/>
            <a:chOff x="5871925" y="976750"/>
            <a:chExt cx="3200726" cy="709625"/>
          </a:xfrm>
        </p:grpSpPr>
        <p:pic>
          <p:nvPicPr>
            <p:cNvPr id="267" name="Google Shape;267;p24"/>
            <p:cNvPicPr preferRelativeResize="0"/>
            <p:nvPr/>
          </p:nvPicPr>
          <p:blipFill rotWithShape="1">
            <a:blip r:embed="rId3">
              <a:alphaModFix/>
            </a:blip>
            <a:srcRect b="70139" l="15335" r="49660" t="18343"/>
            <a:stretch/>
          </p:blipFill>
          <p:spPr>
            <a:xfrm>
              <a:off x="5871925" y="1028175"/>
              <a:ext cx="3200726" cy="658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8" name="Google Shape;268;p24"/>
            <p:cNvPicPr preferRelativeResize="0"/>
            <p:nvPr/>
          </p:nvPicPr>
          <p:blipFill rotWithShape="1">
            <a:blip r:embed="rId3">
              <a:alphaModFix/>
            </a:blip>
            <a:srcRect b="78627" l="53821" r="29524" t="16146"/>
            <a:stretch/>
          </p:blipFill>
          <p:spPr>
            <a:xfrm>
              <a:off x="7311325" y="976750"/>
              <a:ext cx="1522925" cy="29867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69" name="Google Shape;269;p24"/>
          <p:cNvPicPr preferRelativeResize="0"/>
          <p:nvPr/>
        </p:nvPicPr>
        <p:blipFill rotWithShape="1">
          <a:blip r:embed="rId4">
            <a:alphaModFix/>
          </a:blip>
          <a:srcRect b="0" l="0" r="2458" t="6603"/>
          <a:stretch/>
        </p:blipFill>
        <p:spPr>
          <a:xfrm>
            <a:off x="3024875" y="1309975"/>
            <a:ext cx="3197500" cy="3334301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24"/>
          <p:cNvSpPr txBox="1"/>
          <p:nvPr/>
        </p:nvSpPr>
        <p:spPr>
          <a:xfrm>
            <a:off x="5201100" y="1275425"/>
            <a:ext cx="3942900" cy="202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rgbClr val="F3F3F3"/>
                </a:solidFill>
                <a:latin typeface="Cambria"/>
                <a:ea typeface="Cambria"/>
                <a:cs typeface="Cambria"/>
                <a:sym typeface="Cambria"/>
              </a:rPr>
              <a:t>( A = 1.16 )</a:t>
            </a:r>
            <a:endParaRPr>
              <a:solidFill>
                <a:srgbClr val="F3F3F3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F3F3F3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rgbClr val="F3F3F3"/>
                </a:solidFill>
                <a:latin typeface="Cambria"/>
                <a:ea typeface="Cambria"/>
                <a:cs typeface="Cambria"/>
                <a:sym typeface="Cambria"/>
              </a:rPr>
              <a:t>Optical</a:t>
            </a:r>
            <a:r>
              <a:rPr lang="es">
                <a:solidFill>
                  <a:srgbClr val="F3F3F3"/>
                </a:solidFill>
                <a:latin typeface="Cambria"/>
                <a:ea typeface="Cambria"/>
                <a:cs typeface="Cambria"/>
                <a:sym typeface="Cambria"/>
              </a:rPr>
              <a:t>:</a:t>
            </a:r>
            <a:br>
              <a:rPr lang="es">
                <a:solidFill>
                  <a:srgbClr val="F3F3F3"/>
                </a:solidFill>
                <a:latin typeface="Cambria"/>
                <a:ea typeface="Cambria"/>
                <a:cs typeface="Cambria"/>
                <a:sym typeface="Cambria"/>
              </a:rPr>
            </a:br>
            <a:r>
              <a:rPr lang="es">
                <a:solidFill>
                  <a:srgbClr val="F3F3F3"/>
                </a:solidFill>
                <a:latin typeface="Cambria"/>
                <a:ea typeface="Cambria"/>
                <a:cs typeface="Cambria"/>
                <a:sym typeface="Cambria"/>
              </a:rPr>
              <a:t>TOS ~3.8h, CAFOS @ CAHA2.2m</a:t>
            </a:r>
            <a:endParaRPr b="1">
              <a:solidFill>
                <a:srgbClr val="F3F3F3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3F3F3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F3F3F3"/>
                </a:solidFill>
                <a:latin typeface="Cambria"/>
                <a:ea typeface="Cambria"/>
                <a:cs typeface="Cambria"/>
                <a:sym typeface="Cambria"/>
              </a:rPr>
              <a:t>HI</a:t>
            </a:r>
            <a:r>
              <a:rPr lang="es">
                <a:solidFill>
                  <a:srgbClr val="F3F3F3"/>
                </a:solidFill>
                <a:latin typeface="Cambria"/>
                <a:ea typeface="Cambria"/>
                <a:cs typeface="Cambria"/>
                <a:sym typeface="Cambria"/>
              </a:rPr>
              <a:t>:</a:t>
            </a:r>
            <a:endParaRPr>
              <a:solidFill>
                <a:srgbClr val="F3F3F3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3F3F3"/>
                </a:solidFill>
                <a:latin typeface="Cambria"/>
                <a:ea typeface="Cambria"/>
                <a:cs typeface="Cambria"/>
                <a:sym typeface="Cambria"/>
              </a:rPr>
              <a:t>TOS ~9h, VLA (C+D conf.)</a:t>
            </a:r>
            <a:endParaRPr>
              <a:solidFill>
                <a:srgbClr val="F3F3F3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271" name="Google Shape;271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06825" y="1439025"/>
            <a:ext cx="3141376" cy="3263325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24"/>
          <p:cNvSpPr txBox="1"/>
          <p:nvPr/>
        </p:nvSpPr>
        <p:spPr>
          <a:xfrm>
            <a:off x="6311075" y="3934775"/>
            <a:ext cx="2574900" cy="70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SB = 26.9 mag/arcsec</a:t>
            </a:r>
            <a:r>
              <a:rPr lang="es" sz="180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²</a:t>
            </a:r>
            <a:r>
              <a:rPr lang="es" sz="120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 (R band)</a:t>
            </a:r>
            <a:endParaRPr sz="12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7" name="Google Shape;277;p25"/>
          <p:cNvGrpSpPr/>
          <p:nvPr/>
        </p:nvGrpSpPr>
        <p:grpSpPr>
          <a:xfrm>
            <a:off x="0" y="725100"/>
            <a:ext cx="9144000" cy="4418400"/>
            <a:chOff x="0" y="755000"/>
            <a:chExt cx="9144000" cy="4418400"/>
          </a:xfrm>
        </p:grpSpPr>
        <p:pic>
          <p:nvPicPr>
            <p:cNvPr id="278" name="Google Shape;278;p25"/>
            <p:cNvPicPr preferRelativeResize="0"/>
            <p:nvPr/>
          </p:nvPicPr>
          <p:blipFill rotWithShape="1">
            <a:blip r:embed="rId3">
              <a:alphaModFix/>
            </a:blip>
            <a:srcRect b="12849" l="0" r="0" t="9834"/>
            <a:stretch/>
          </p:blipFill>
          <p:spPr>
            <a:xfrm>
              <a:off x="0" y="755000"/>
              <a:ext cx="9144000" cy="4418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9" name="Google Shape;279;p25"/>
            <p:cNvPicPr preferRelativeResize="0"/>
            <p:nvPr/>
          </p:nvPicPr>
          <p:blipFill rotWithShape="1">
            <a:blip r:embed="rId3">
              <a:alphaModFix/>
            </a:blip>
            <a:srcRect b="70457" l="49086" r="8204" t="16146"/>
            <a:stretch/>
          </p:blipFill>
          <p:spPr>
            <a:xfrm>
              <a:off x="5185375" y="1004775"/>
              <a:ext cx="3905477" cy="76554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80" name="Google Shape;280;p25"/>
          <p:cNvSpPr/>
          <p:nvPr/>
        </p:nvSpPr>
        <p:spPr>
          <a:xfrm>
            <a:off x="0" y="0"/>
            <a:ext cx="9144000" cy="725100"/>
          </a:xfrm>
          <a:prstGeom prst="rect">
            <a:avLst/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25"/>
          <p:cNvSpPr txBox="1"/>
          <p:nvPr>
            <p:ph type="title"/>
          </p:nvPr>
        </p:nvSpPr>
        <p:spPr>
          <a:xfrm>
            <a:off x="160350" y="92025"/>
            <a:ext cx="8823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434343"/>
                </a:solidFill>
                <a:latin typeface="Chivo"/>
                <a:ea typeface="Chivo"/>
                <a:cs typeface="Chivo"/>
                <a:sym typeface="Chivo"/>
              </a:rPr>
              <a:t>Thesis development   </a:t>
            </a:r>
            <a:r>
              <a:rPr lang="es" sz="2400">
                <a:solidFill>
                  <a:schemeClr val="accent5"/>
                </a:solidFill>
                <a:latin typeface="Chivo"/>
                <a:ea typeface="Chivo"/>
                <a:cs typeface="Chivo"/>
                <a:sym typeface="Chivo"/>
              </a:rPr>
              <a:t>|   CIG96</a:t>
            </a:r>
            <a:endParaRPr sz="2400">
              <a:solidFill>
                <a:srgbClr val="434343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grpSp>
        <p:nvGrpSpPr>
          <p:cNvPr id="282" name="Google Shape;282;p25"/>
          <p:cNvGrpSpPr/>
          <p:nvPr/>
        </p:nvGrpSpPr>
        <p:grpSpPr>
          <a:xfrm>
            <a:off x="5871925" y="976750"/>
            <a:ext cx="3200726" cy="709625"/>
            <a:chOff x="5871925" y="976750"/>
            <a:chExt cx="3200726" cy="709625"/>
          </a:xfrm>
        </p:grpSpPr>
        <p:pic>
          <p:nvPicPr>
            <p:cNvPr id="283" name="Google Shape;283;p25"/>
            <p:cNvPicPr preferRelativeResize="0"/>
            <p:nvPr/>
          </p:nvPicPr>
          <p:blipFill rotWithShape="1">
            <a:blip r:embed="rId3">
              <a:alphaModFix/>
            </a:blip>
            <a:srcRect b="70139" l="15335" r="49660" t="18343"/>
            <a:stretch/>
          </p:blipFill>
          <p:spPr>
            <a:xfrm>
              <a:off x="5871925" y="1028175"/>
              <a:ext cx="3200726" cy="658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4" name="Google Shape;284;p25"/>
            <p:cNvPicPr preferRelativeResize="0"/>
            <p:nvPr/>
          </p:nvPicPr>
          <p:blipFill rotWithShape="1">
            <a:blip r:embed="rId3">
              <a:alphaModFix/>
            </a:blip>
            <a:srcRect b="78627" l="53821" r="29524" t="16146"/>
            <a:stretch/>
          </p:blipFill>
          <p:spPr>
            <a:xfrm>
              <a:off x="7311325" y="976750"/>
              <a:ext cx="1522925" cy="29867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85" name="Google Shape;285;p25"/>
          <p:cNvPicPr preferRelativeResize="0"/>
          <p:nvPr/>
        </p:nvPicPr>
        <p:blipFill rotWithShape="1">
          <a:blip r:embed="rId4">
            <a:alphaModFix/>
          </a:blip>
          <a:srcRect b="0" l="0" r="2458" t="6603"/>
          <a:stretch/>
        </p:blipFill>
        <p:spPr>
          <a:xfrm>
            <a:off x="3024875" y="1309975"/>
            <a:ext cx="3197500" cy="3334301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25"/>
          <p:cNvSpPr txBox="1"/>
          <p:nvPr/>
        </p:nvSpPr>
        <p:spPr>
          <a:xfrm>
            <a:off x="5201100" y="1275425"/>
            <a:ext cx="3942900" cy="12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rgbClr val="F3F3F3"/>
                </a:solidFill>
                <a:latin typeface="Cambria"/>
                <a:ea typeface="Cambria"/>
                <a:cs typeface="Cambria"/>
                <a:sym typeface="Cambria"/>
              </a:rPr>
              <a:t>( A = 1.16 )</a:t>
            </a:r>
            <a:endParaRPr>
              <a:solidFill>
                <a:srgbClr val="F3F3F3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3F3F3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F3F3F3"/>
                </a:solidFill>
                <a:latin typeface="Cambria"/>
                <a:ea typeface="Cambria"/>
                <a:cs typeface="Cambria"/>
                <a:sym typeface="Cambria"/>
              </a:rPr>
              <a:t>Optical</a:t>
            </a:r>
            <a:r>
              <a:rPr lang="es">
                <a:solidFill>
                  <a:srgbClr val="F3F3F3"/>
                </a:solidFill>
                <a:latin typeface="Cambria"/>
                <a:ea typeface="Cambria"/>
                <a:cs typeface="Cambria"/>
                <a:sym typeface="Cambria"/>
              </a:rPr>
              <a:t>:</a:t>
            </a:r>
            <a:br>
              <a:rPr lang="es">
                <a:solidFill>
                  <a:srgbClr val="F3F3F3"/>
                </a:solidFill>
                <a:latin typeface="Cambria"/>
                <a:ea typeface="Cambria"/>
                <a:cs typeface="Cambria"/>
                <a:sym typeface="Cambria"/>
              </a:rPr>
            </a:br>
            <a:r>
              <a:rPr lang="es">
                <a:solidFill>
                  <a:srgbClr val="F3F3F3"/>
                </a:solidFill>
                <a:latin typeface="Cambria"/>
                <a:ea typeface="Cambria"/>
                <a:cs typeface="Cambria"/>
                <a:sym typeface="Cambria"/>
              </a:rPr>
              <a:t>TOS ~3.8h, CAFOS @ CAHA2.2m</a:t>
            </a:r>
            <a:endParaRPr>
              <a:solidFill>
                <a:srgbClr val="F3F3F3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3F3F3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F3F3F3"/>
                </a:solidFill>
                <a:latin typeface="Cambria"/>
                <a:ea typeface="Cambria"/>
                <a:cs typeface="Cambria"/>
                <a:sym typeface="Cambria"/>
              </a:rPr>
              <a:t>HI</a:t>
            </a:r>
            <a:r>
              <a:rPr lang="es">
                <a:solidFill>
                  <a:srgbClr val="F3F3F3"/>
                </a:solidFill>
                <a:latin typeface="Cambria"/>
                <a:ea typeface="Cambria"/>
                <a:cs typeface="Cambria"/>
                <a:sym typeface="Cambria"/>
              </a:rPr>
              <a:t>:</a:t>
            </a:r>
            <a:endParaRPr>
              <a:solidFill>
                <a:srgbClr val="F3F3F3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3F3F3"/>
                </a:solidFill>
                <a:latin typeface="Cambria"/>
                <a:ea typeface="Cambria"/>
                <a:cs typeface="Cambria"/>
                <a:sym typeface="Cambria"/>
              </a:rPr>
              <a:t>TOS ~9h, VLA (C+D conf.)</a:t>
            </a:r>
            <a:endParaRPr>
              <a:solidFill>
                <a:srgbClr val="F3F3F3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287" name="Google Shape;287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06825" y="1439025"/>
            <a:ext cx="3141376" cy="3263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02179" y="1300837"/>
            <a:ext cx="3674924" cy="3539699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25"/>
          <p:cNvSpPr txBox="1"/>
          <p:nvPr/>
        </p:nvSpPr>
        <p:spPr>
          <a:xfrm>
            <a:off x="6399125" y="3754825"/>
            <a:ext cx="2380500" cy="10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Integrated HI profile</a:t>
            </a:r>
            <a:endParaRPr>
              <a:solidFill>
                <a:srgbClr val="FFFFFF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mbria"/>
              <a:buChar char="-"/>
            </a:pPr>
            <a:r>
              <a:rPr lang="es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beam 16 x 11 </a:t>
            </a:r>
            <a:r>
              <a:rPr lang="es" sz="120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arcsec</a:t>
            </a:r>
            <a:r>
              <a:rPr baseline="30000" lang="es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2</a:t>
            </a:r>
            <a:endParaRPr baseline="30000">
              <a:solidFill>
                <a:srgbClr val="FFFFFF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mbria"/>
              <a:buChar char="-"/>
            </a:pPr>
            <a:r>
              <a:rPr lang="es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N</a:t>
            </a:r>
            <a:r>
              <a:rPr baseline="-25000" lang="es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HI</a:t>
            </a:r>
            <a:r>
              <a:rPr lang="es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 = 5 x 10</a:t>
            </a:r>
            <a:r>
              <a:rPr baseline="30000" lang="es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19</a:t>
            </a:r>
            <a:r>
              <a:rPr lang="es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 </a:t>
            </a:r>
            <a:r>
              <a:rPr lang="es" sz="120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cm</a:t>
            </a:r>
            <a:r>
              <a:rPr baseline="30000" lang="es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-2</a:t>
            </a:r>
            <a:r>
              <a:rPr lang="es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 </a:t>
            </a:r>
            <a:r>
              <a:rPr lang="es" sz="100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(5σ)</a:t>
            </a:r>
            <a:endParaRPr sz="1000">
              <a:solidFill>
                <a:srgbClr val="FFFFFF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290" name="Google Shape;290;p25"/>
          <p:cNvSpPr txBox="1"/>
          <p:nvPr/>
        </p:nvSpPr>
        <p:spPr>
          <a:xfrm>
            <a:off x="6089375" y="4702350"/>
            <a:ext cx="30000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" sz="1200">
                <a:solidFill>
                  <a:srgbClr val="4A86E8"/>
                </a:solidFill>
                <a:latin typeface="Cambria"/>
                <a:ea typeface="Cambria"/>
                <a:cs typeface="Cambria"/>
                <a:sym typeface="Cambria"/>
              </a:rPr>
              <a:t>Espada+ 2005, 2011</a:t>
            </a:r>
            <a:endParaRPr sz="1200">
              <a:solidFill>
                <a:srgbClr val="4A86E8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26"/>
          <p:cNvSpPr/>
          <p:nvPr/>
        </p:nvSpPr>
        <p:spPr>
          <a:xfrm>
            <a:off x="0" y="0"/>
            <a:ext cx="9144000" cy="725100"/>
          </a:xfrm>
          <a:prstGeom prst="rect">
            <a:avLst/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26"/>
          <p:cNvSpPr txBox="1"/>
          <p:nvPr>
            <p:ph type="title"/>
          </p:nvPr>
        </p:nvSpPr>
        <p:spPr>
          <a:xfrm>
            <a:off x="160350" y="92025"/>
            <a:ext cx="8823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434343"/>
                </a:solidFill>
                <a:latin typeface="Chivo"/>
                <a:ea typeface="Chivo"/>
                <a:cs typeface="Chivo"/>
                <a:sym typeface="Chivo"/>
              </a:rPr>
              <a:t>Thesis development   </a:t>
            </a:r>
            <a:r>
              <a:rPr lang="es" sz="2400">
                <a:solidFill>
                  <a:schemeClr val="accent5"/>
                </a:solidFill>
                <a:latin typeface="Chivo"/>
                <a:ea typeface="Chivo"/>
                <a:cs typeface="Chivo"/>
                <a:sym typeface="Chivo"/>
              </a:rPr>
              <a:t>|   CIG96</a:t>
            </a:r>
            <a:endParaRPr sz="2400">
              <a:solidFill>
                <a:srgbClr val="434343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grpSp>
        <p:nvGrpSpPr>
          <p:cNvPr id="297" name="Google Shape;297;p26"/>
          <p:cNvGrpSpPr/>
          <p:nvPr/>
        </p:nvGrpSpPr>
        <p:grpSpPr>
          <a:xfrm>
            <a:off x="0" y="725100"/>
            <a:ext cx="9144000" cy="4418400"/>
            <a:chOff x="0" y="755000"/>
            <a:chExt cx="9144000" cy="4418400"/>
          </a:xfrm>
        </p:grpSpPr>
        <p:pic>
          <p:nvPicPr>
            <p:cNvPr id="298" name="Google Shape;298;p26"/>
            <p:cNvPicPr preferRelativeResize="0"/>
            <p:nvPr/>
          </p:nvPicPr>
          <p:blipFill rotWithShape="1">
            <a:blip r:embed="rId3">
              <a:alphaModFix/>
            </a:blip>
            <a:srcRect b="12849" l="0" r="0" t="9834"/>
            <a:stretch/>
          </p:blipFill>
          <p:spPr>
            <a:xfrm>
              <a:off x="0" y="755000"/>
              <a:ext cx="9144000" cy="4418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9" name="Google Shape;299;p26"/>
            <p:cNvPicPr preferRelativeResize="0"/>
            <p:nvPr/>
          </p:nvPicPr>
          <p:blipFill rotWithShape="1">
            <a:blip r:embed="rId3">
              <a:alphaModFix/>
            </a:blip>
            <a:srcRect b="70457" l="49086" r="8204" t="16146"/>
            <a:stretch/>
          </p:blipFill>
          <p:spPr>
            <a:xfrm>
              <a:off x="5185375" y="1004775"/>
              <a:ext cx="3905477" cy="76554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00" name="Google Shape;300;p26"/>
          <p:cNvGrpSpPr/>
          <p:nvPr/>
        </p:nvGrpSpPr>
        <p:grpSpPr>
          <a:xfrm>
            <a:off x="5201100" y="1028175"/>
            <a:ext cx="3942900" cy="1729250"/>
            <a:chOff x="5201100" y="1028175"/>
            <a:chExt cx="3942900" cy="1729250"/>
          </a:xfrm>
        </p:grpSpPr>
        <p:pic>
          <p:nvPicPr>
            <p:cNvPr id="301" name="Google Shape;301;p26"/>
            <p:cNvPicPr preferRelativeResize="0"/>
            <p:nvPr/>
          </p:nvPicPr>
          <p:blipFill rotWithShape="1">
            <a:blip r:embed="rId3">
              <a:alphaModFix/>
            </a:blip>
            <a:srcRect b="70139" l="15335" r="49660" t="18343"/>
            <a:stretch/>
          </p:blipFill>
          <p:spPr>
            <a:xfrm>
              <a:off x="5871925" y="1028175"/>
              <a:ext cx="3200726" cy="658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2" name="Google Shape;302;p26"/>
            <p:cNvSpPr txBox="1"/>
            <p:nvPr/>
          </p:nvSpPr>
          <p:spPr>
            <a:xfrm>
              <a:off x="5201100" y="1275425"/>
              <a:ext cx="3942900" cy="148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>
                  <a:solidFill>
                    <a:srgbClr val="F3F3F3"/>
                  </a:solidFill>
                  <a:latin typeface="Cambria"/>
                  <a:ea typeface="Cambria"/>
                  <a:cs typeface="Cambria"/>
                  <a:sym typeface="Cambria"/>
                </a:rPr>
                <a:t>HI</a:t>
              </a:r>
              <a:r>
                <a:rPr lang="es">
                  <a:solidFill>
                    <a:srgbClr val="F3F3F3"/>
                  </a:solidFill>
                  <a:latin typeface="Cambria"/>
                  <a:ea typeface="Cambria"/>
                  <a:cs typeface="Cambria"/>
                  <a:sym typeface="Cambria"/>
                </a:rPr>
                <a:t>:</a:t>
              </a:r>
              <a:endParaRPr>
                <a:solidFill>
                  <a:srgbClr val="F3F3F3"/>
                </a:solidFill>
                <a:latin typeface="Cambria"/>
                <a:ea typeface="Cambria"/>
                <a:cs typeface="Cambria"/>
                <a:sym typeface="Cambria"/>
              </a:endParaRPr>
            </a:p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>
                  <a:solidFill>
                    <a:srgbClr val="F3F3F3"/>
                  </a:solidFill>
                  <a:latin typeface="Cambria"/>
                  <a:ea typeface="Cambria"/>
                  <a:cs typeface="Cambria"/>
                  <a:sym typeface="Cambria"/>
                </a:rPr>
                <a:t>TOS ~9h, VLA (C+D conf.)</a:t>
              </a:r>
              <a:endParaRPr>
                <a:solidFill>
                  <a:srgbClr val="F3F3F3"/>
                </a:solidFill>
                <a:latin typeface="Cambria"/>
                <a:ea typeface="Cambria"/>
                <a:cs typeface="Cambria"/>
                <a:sym typeface="Cambria"/>
              </a:endParaRPr>
            </a:p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>
                  <a:solidFill>
                    <a:srgbClr val="F3F3F3"/>
                  </a:solidFill>
                  <a:latin typeface="Cambria"/>
                  <a:ea typeface="Cambria"/>
                  <a:cs typeface="Cambria"/>
                  <a:sym typeface="Cambria"/>
                </a:rPr>
                <a:t>TOS ~10h, EVLA (C+D conf.) </a:t>
              </a:r>
              <a:endParaRPr>
                <a:solidFill>
                  <a:srgbClr val="F3F3F3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</p:grpSp>
      <p:pic>
        <p:nvPicPr>
          <p:cNvPr id="303" name="Google Shape;303;p26"/>
          <p:cNvPicPr preferRelativeResize="0"/>
          <p:nvPr/>
        </p:nvPicPr>
        <p:blipFill rotWithShape="1">
          <a:blip r:embed="rId3">
            <a:alphaModFix/>
          </a:blip>
          <a:srcRect b="78627" l="53821" r="29524" t="16146"/>
          <a:stretch/>
        </p:blipFill>
        <p:spPr>
          <a:xfrm>
            <a:off x="7311325" y="976750"/>
            <a:ext cx="1522925" cy="298674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26"/>
          <p:cNvSpPr txBox="1"/>
          <p:nvPr/>
        </p:nvSpPr>
        <p:spPr>
          <a:xfrm>
            <a:off x="6072650" y="3308950"/>
            <a:ext cx="3000000" cy="10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Integrated HI profile</a:t>
            </a:r>
            <a:r>
              <a:rPr lang="es" sz="100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 (0th moment)</a:t>
            </a:r>
            <a:endParaRPr sz="1000">
              <a:solidFill>
                <a:srgbClr val="FFFFFF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5σ masking</a:t>
            </a:r>
            <a:endParaRPr sz="1000">
              <a:solidFill>
                <a:srgbClr val="FFFFFF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mbria"/>
              <a:buChar char="-"/>
            </a:pPr>
            <a:r>
              <a:rPr lang="es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beam 28 x 28 </a:t>
            </a:r>
            <a:r>
              <a:rPr lang="es" sz="120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arcsec</a:t>
            </a:r>
            <a:r>
              <a:rPr baseline="30000" lang="es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2</a:t>
            </a:r>
            <a:endParaRPr baseline="30000">
              <a:solidFill>
                <a:srgbClr val="FFFFFF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mbria"/>
              <a:buChar char="-"/>
            </a:pPr>
            <a:r>
              <a:rPr lang="es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N</a:t>
            </a:r>
            <a:r>
              <a:rPr baseline="-25000" lang="es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HI</a:t>
            </a:r>
            <a:r>
              <a:rPr lang="es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 = 1.8 x 10</a:t>
            </a:r>
            <a:r>
              <a:rPr baseline="30000" lang="es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19</a:t>
            </a:r>
            <a:r>
              <a:rPr lang="es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 </a:t>
            </a:r>
            <a:r>
              <a:rPr lang="es" sz="120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cm</a:t>
            </a:r>
            <a:r>
              <a:rPr baseline="30000" lang="es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-2</a:t>
            </a:r>
            <a:r>
              <a:rPr lang="es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 </a:t>
            </a:r>
            <a:r>
              <a:rPr lang="es" sz="100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(5σ)</a:t>
            </a:r>
            <a:endParaRPr>
              <a:solidFill>
                <a:srgbClr val="FFFFFF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305" name="Google Shape;305;p26"/>
          <p:cNvPicPr preferRelativeResize="0"/>
          <p:nvPr/>
        </p:nvPicPr>
        <p:blipFill rotWithShape="1">
          <a:blip r:embed="rId3">
            <a:alphaModFix/>
          </a:blip>
          <a:srcRect b="70457" l="49086" r="8204" t="16146"/>
          <a:stretch/>
        </p:blipFill>
        <p:spPr>
          <a:xfrm>
            <a:off x="5185375" y="974875"/>
            <a:ext cx="3905477" cy="7096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6" name="Google Shape;306;p26"/>
          <p:cNvGrpSpPr/>
          <p:nvPr/>
        </p:nvGrpSpPr>
        <p:grpSpPr>
          <a:xfrm>
            <a:off x="5871925" y="976750"/>
            <a:ext cx="3200726" cy="709625"/>
            <a:chOff x="5871925" y="976750"/>
            <a:chExt cx="3200726" cy="709625"/>
          </a:xfrm>
        </p:grpSpPr>
        <p:pic>
          <p:nvPicPr>
            <p:cNvPr id="307" name="Google Shape;307;p26"/>
            <p:cNvPicPr preferRelativeResize="0"/>
            <p:nvPr/>
          </p:nvPicPr>
          <p:blipFill rotWithShape="1">
            <a:blip r:embed="rId3">
              <a:alphaModFix/>
            </a:blip>
            <a:srcRect b="70139" l="15335" r="49660" t="18343"/>
            <a:stretch/>
          </p:blipFill>
          <p:spPr>
            <a:xfrm>
              <a:off x="5871925" y="1028175"/>
              <a:ext cx="3200726" cy="658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8" name="Google Shape;308;p26"/>
            <p:cNvPicPr preferRelativeResize="0"/>
            <p:nvPr/>
          </p:nvPicPr>
          <p:blipFill rotWithShape="1">
            <a:blip r:embed="rId3">
              <a:alphaModFix/>
            </a:blip>
            <a:srcRect b="78627" l="53821" r="29524" t="16146"/>
            <a:stretch/>
          </p:blipFill>
          <p:spPr>
            <a:xfrm>
              <a:off x="7311325" y="976750"/>
              <a:ext cx="1522925" cy="29867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09" name="Google Shape;309;p26"/>
          <p:cNvPicPr preferRelativeResize="0"/>
          <p:nvPr/>
        </p:nvPicPr>
        <p:blipFill rotWithShape="1">
          <a:blip r:embed="rId3">
            <a:alphaModFix/>
          </a:blip>
          <a:srcRect b="12849" l="64786" r="0" t="74462"/>
          <a:stretch/>
        </p:blipFill>
        <p:spPr>
          <a:xfrm>
            <a:off x="5871925" y="1473325"/>
            <a:ext cx="3272073" cy="725100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26"/>
          <p:cNvSpPr txBox="1"/>
          <p:nvPr/>
        </p:nvSpPr>
        <p:spPr>
          <a:xfrm>
            <a:off x="6122600" y="976750"/>
            <a:ext cx="3000000" cy="131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3F3F3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3F3F3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3F3F3"/>
                </a:solidFill>
                <a:latin typeface="Cambria"/>
                <a:ea typeface="Cambria"/>
                <a:cs typeface="Cambria"/>
                <a:sym typeface="Cambria"/>
              </a:rPr>
              <a:t>( A = 1.16 )</a:t>
            </a:r>
            <a:endParaRPr>
              <a:solidFill>
                <a:srgbClr val="F3F3F3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3F3F3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F3F3F3"/>
                </a:solidFill>
                <a:latin typeface="Cambria"/>
                <a:ea typeface="Cambria"/>
                <a:cs typeface="Cambria"/>
                <a:sym typeface="Cambria"/>
              </a:rPr>
              <a:t>HI</a:t>
            </a:r>
            <a:r>
              <a:rPr lang="es">
                <a:solidFill>
                  <a:srgbClr val="F3F3F3"/>
                </a:solidFill>
                <a:latin typeface="Cambria"/>
                <a:ea typeface="Cambria"/>
                <a:cs typeface="Cambria"/>
                <a:sym typeface="Cambria"/>
              </a:rPr>
              <a:t>:</a:t>
            </a:r>
            <a:endParaRPr>
              <a:solidFill>
                <a:srgbClr val="F3F3F3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3F3F3"/>
                </a:solidFill>
                <a:latin typeface="Cambria"/>
                <a:ea typeface="Cambria"/>
                <a:cs typeface="Cambria"/>
                <a:sym typeface="Cambria"/>
              </a:rPr>
              <a:t>TOS ~9h, VLA (C+D conf.)</a:t>
            </a:r>
            <a:endParaRPr>
              <a:solidFill>
                <a:srgbClr val="F3F3F3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3F3F3"/>
                </a:solidFill>
                <a:latin typeface="Cambria"/>
                <a:ea typeface="Cambria"/>
                <a:cs typeface="Cambria"/>
                <a:sym typeface="Cambria"/>
              </a:rPr>
              <a:t>TOS ~10h, EVLA (C+D conf.) </a:t>
            </a:r>
            <a:endParaRPr/>
          </a:p>
        </p:txBody>
      </p:sp>
      <p:pic>
        <p:nvPicPr>
          <p:cNvPr id="311" name="Google Shape;311;p26"/>
          <p:cNvPicPr preferRelativeResize="0"/>
          <p:nvPr/>
        </p:nvPicPr>
        <p:blipFill rotWithShape="1">
          <a:blip r:embed="rId4">
            <a:alphaModFix/>
          </a:blip>
          <a:srcRect b="11986" l="9525" r="32212" t="19637"/>
          <a:stretch/>
        </p:blipFill>
        <p:spPr>
          <a:xfrm>
            <a:off x="367800" y="950213"/>
            <a:ext cx="5409825" cy="396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26"/>
          <p:cNvPicPr preferRelativeResize="0"/>
          <p:nvPr/>
        </p:nvPicPr>
        <p:blipFill rotWithShape="1">
          <a:blip r:embed="rId3">
            <a:alphaModFix/>
          </a:blip>
          <a:srcRect b="32162" l="40648" r="40791" t="33029"/>
          <a:stretch/>
        </p:blipFill>
        <p:spPr>
          <a:xfrm>
            <a:off x="958325" y="1036250"/>
            <a:ext cx="830549" cy="1004526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13" name="Google Shape;313;p26"/>
          <p:cNvPicPr preferRelativeResize="0"/>
          <p:nvPr/>
        </p:nvPicPr>
        <p:blipFill rotWithShape="1">
          <a:blip r:embed="rId4">
            <a:alphaModFix/>
          </a:blip>
          <a:srcRect b="69176" l="51320" r="35270" t="25676"/>
          <a:stretch/>
        </p:blipFill>
        <p:spPr>
          <a:xfrm>
            <a:off x="4336475" y="1072488"/>
            <a:ext cx="1245101" cy="298674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26"/>
          <p:cNvSpPr txBox="1"/>
          <p:nvPr/>
        </p:nvSpPr>
        <p:spPr>
          <a:xfrm>
            <a:off x="2777625" y="4642575"/>
            <a:ext cx="30000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" sz="1000">
                <a:solidFill>
                  <a:srgbClr val="4A86E8"/>
                </a:solidFill>
                <a:latin typeface="Cambria"/>
                <a:ea typeface="Cambria"/>
                <a:cs typeface="Cambria"/>
                <a:sym typeface="Cambria"/>
              </a:rPr>
              <a:t>Ramírez Moreta+ in prep.</a:t>
            </a:r>
            <a:endParaRPr>
              <a:solidFill>
                <a:srgbClr val="4A86E8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27"/>
          <p:cNvSpPr/>
          <p:nvPr/>
        </p:nvSpPr>
        <p:spPr>
          <a:xfrm>
            <a:off x="0" y="0"/>
            <a:ext cx="9144000" cy="725100"/>
          </a:xfrm>
          <a:prstGeom prst="rect">
            <a:avLst/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27"/>
          <p:cNvSpPr txBox="1"/>
          <p:nvPr>
            <p:ph type="title"/>
          </p:nvPr>
        </p:nvSpPr>
        <p:spPr>
          <a:xfrm>
            <a:off x="160350" y="92025"/>
            <a:ext cx="8823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434343"/>
                </a:solidFill>
                <a:latin typeface="Chivo"/>
                <a:ea typeface="Chivo"/>
                <a:cs typeface="Chivo"/>
                <a:sym typeface="Chivo"/>
              </a:rPr>
              <a:t>Thesis development   </a:t>
            </a:r>
            <a:r>
              <a:rPr lang="es" sz="2400">
                <a:solidFill>
                  <a:schemeClr val="accent5"/>
                </a:solidFill>
                <a:latin typeface="Chivo"/>
                <a:ea typeface="Chivo"/>
                <a:cs typeface="Chivo"/>
                <a:sym typeface="Chivo"/>
              </a:rPr>
              <a:t>|   CIG96</a:t>
            </a:r>
            <a:endParaRPr sz="2400">
              <a:solidFill>
                <a:srgbClr val="434343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grpSp>
        <p:nvGrpSpPr>
          <p:cNvPr id="321" name="Google Shape;321;p27"/>
          <p:cNvGrpSpPr/>
          <p:nvPr/>
        </p:nvGrpSpPr>
        <p:grpSpPr>
          <a:xfrm>
            <a:off x="0" y="725100"/>
            <a:ext cx="9144000" cy="4418400"/>
            <a:chOff x="0" y="755000"/>
            <a:chExt cx="9144000" cy="4418400"/>
          </a:xfrm>
        </p:grpSpPr>
        <p:pic>
          <p:nvPicPr>
            <p:cNvPr id="322" name="Google Shape;322;p27"/>
            <p:cNvPicPr preferRelativeResize="0"/>
            <p:nvPr/>
          </p:nvPicPr>
          <p:blipFill rotWithShape="1">
            <a:blip r:embed="rId3">
              <a:alphaModFix/>
            </a:blip>
            <a:srcRect b="12849" l="0" r="0" t="9834"/>
            <a:stretch/>
          </p:blipFill>
          <p:spPr>
            <a:xfrm>
              <a:off x="0" y="755000"/>
              <a:ext cx="9144000" cy="4418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3" name="Google Shape;323;p27"/>
            <p:cNvPicPr preferRelativeResize="0"/>
            <p:nvPr/>
          </p:nvPicPr>
          <p:blipFill rotWithShape="1">
            <a:blip r:embed="rId3">
              <a:alphaModFix/>
            </a:blip>
            <a:srcRect b="70457" l="49086" r="8204" t="16146"/>
            <a:stretch/>
          </p:blipFill>
          <p:spPr>
            <a:xfrm>
              <a:off x="5185375" y="1004775"/>
              <a:ext cx="3905477" cy="76554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24" name="Google Shape;324;p27"/>
          <p:cNvGrpSpPr/>
          <p:nvPr/>
        </p:nvGrpSpPr>
        <p:grpSpPr>
          <a:xfrm>
            <a:off x="5201100" y="1028175"/>
            <a:ext cx="3942900" cy="1729250"/>
            <a:chOff x="5201100" y="1028175"/>
            <a:chExt cx="3942900" cy="1729250"/>
          </a:xfrm>
        </p:grpSpPr>
        <p:pic>
          <p:nvPicPr>
            <p:cNvPr id="325" name="Google Shape;325;p27"/>
            <p:cNvPicPr preferRelativeResize="0"/>
            <p:nvPr/>
          </p:nvPicPr>
          <p:blipFill rotWithShape="1">
            <a:blip r:embed="rId3">
              <a:alphaModFix/>
            </a:blip>
            <a:srcRect b="70139" l="15335" r="49660" t="18343"/>
            <a:stretch/>
          </p:blipFill>
          <p:spPr>
            <a:xfrm>
              <a:off x="5871925" y="1028175"/>
              <a:ext cx="3200726" cy="658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6" name="Google Shape;326;p27"/>
            <p:cNvSpPr txBox="1"/>
            <p:nvPr/>
          </p:nvSpPr>
          <p:spPr>
            <a:xfrm>
              <a:off x="5201100" y="1275425"/>
              <a:ext cx="3942900" cy="148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>
                  <a:solidFill>
                    <a:srgbClr val="F3F3F3"/>
                  </a:solidFill>
                  <a:latin typeface="Cambria"/>
                  <a:ea typeface="Cambria"/>
                  <a:cs typeface="Cambria"/>
                  <a:sym typeface="Cambria"/>
                </a:rPr>
                <a:t>HI</a:t>
              </a:r>
              <a:r>
                <a:rPr lang="es">
                  <a:solidFill>
                    <a:srgbClr val="F3F3F3"/>
                  </a:solidFill>
                  <a:latin typeface="Cambria"/>
                  <a:ea typeface="Cambria"/>
                  <a:cs typeface="Cambria"/>
                  <a:sym typeface="Cambria"/>
                </a:rPr>
                <a:t>:</a:t>
              </a:r>
              <a:endParaRPr>
                <a:solidFill>
                  <a:srgbClr val="F3F3F3"/>
                </a:solidFill>
                <a:latin typeface="Cambria"/>
                <a:ea typeface="Cambria"/>
                <a:cs typeface="Cambria"/>
                <a:sym typeface="Cambria"/>
              </a:endParaRPr>
            </a:p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>
                  <a:solidFill>
                    <a:srgbClr val="F3F3F3"/>
                  </a:solidFill>
                  <a:latin typeface="Cambria"/>
                  <a:ea typeface="Cambria"/>
                  <a:cs typeface="Cambria"/>
                  <a:sym typeface="Cambria"/>
                </a:rPr>
                <a:t>TOS ~9h, VLA (C+D conf.)</a:t>
              </a:r>
              <a:endParaRPr>
                <a:solidFill>
                  <a:srgbClr val="F3F3F3"/>
                </a:solidFill>
                <a:latin typeface="Cambria"/>
                <a:ea typeface="Cambria"/>
                <a:cs typeface="Cambria"/>
                <a:sym typeface="Cambria"/>
              </a:endParaRPr>
            </a:p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>
                  <a:solidFill>
                    <a:srgbClr val="F3F3F3"/>
                  </a:solidFill>
                  <a:latin typeface="Cambria"/>
                  <a:ea typeface="Cambria"/>
                  <a:cs typeface="Cambria"/>
                  <a:sym typeface="Cambria"/>
                </a:rPr>
                <a:t>TOS ~10h, EVLA (C+D conf.) </a:t>
              </a:r>
              <a:endParaRPr>
                <a:solidFill>
                  <a:srgbClr val="F3F3F3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</p:grpSp>
      <p:pic>
        <p:nvPicPr>
          <p:cNvPr id="327" name="Google Shape;327;p27"/>
          <p:cNvPicPr preferRelativeResize="0"/>
          <p:nvPr/>
        </p:nvPicPr>
        <p:blipFill rotWithShape="1">
          <a:blip r:embed="rId3">
            <a:alphaModFix/>
          </a:blip>
          <a:srcRect b="78627" l="53821" r="29524" t="16146"/>
          <a:stretch/>
        </p:blipFill>
        <p:spPr>
          <a:xfrm>
            <a:off x="7311325" y="976750"/>
            <a:ext cx="1522925" cy="298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27"/>
          <p:cNvPicPr preferRelativeResize="0"/>
          <p:nvPr/>
        </p:nvPicPr>
        <p:blipFill rotWithShape="1">
          <a:blip r:embed="rId3">
            <a:alphaModFix/>
          </a:blip>
          <a:srcRect b="70457" l="49086" r="8204" t="16146"/>
          <a:stretch/>
        </p:blipFill>
        <p:spPr>
          <a:xfrm>
            <a:off x="5185375" y="974875"/>
            <a:ext cx="3905477" cy="7096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9" name="Google Shape;329;p27"/>
          <p:cNvGrpSpPr/>
          <p:nvPr/>
        </p:nvGrpSpPr>
        <p:grpSpPr>
          <a:xfrm>
            <a:off x="5871925" y="976750"/>
            <a:ext cx="3200726" cy="709625"/>
            <a:chOff x="5871925" y="976750"/>
            <a:chExt cx="3200726" cy="709625"/>
          </a:xfrm>
        </p:grpSpPr>
        <p:pic>
          <p:nvPicPr>
            <p:cNvPr id="330" name="Google Shape;330;p27"/>
            <p:cNvPicPr preferRelativeResize="0"/>
            <p:nvPr/>
          </p:nvPicPr>
          <p:blipFill rotWithShape="1">
            <a:blip r:embed="rId3">
              <a:alphaModFix/>
            </a:blip>
            <a:srcRect b="70139" l="15335" r="49660" t="18343"/>
            <a:stretch/>
          </p:blipFill>
          <p:spPr>
            <a:xfrm>
              <a:off x="5871925" y="1028175"/>
              <a:ext cx="3200726" cy="658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1" name="Google Shape;331;p27"/>
            <p:cNvPicPr preferRelativeResize="0"/>
            <p:nvPr/>
          </p:nvPicPr>
          <p:blipFill rotWithShape="1">
            <a:blip r:embed="rId3">
              <a:alphaModFix/>
            </a:blip>
            <a:srcRect b="78627" l="53821" r="29524" t="16146"/>
            <a:stretch/>
          </p:blipFill>
          <p:spPr>
            <a:xfrm>
              <a:off x="7311325" y="976750"/>
              <a:ext cx="1522925" cy="29867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32" name="Google Shape;332;p27"/>
          <p:cNvPicPr preferRelativeResize="0"/>
          <p:nvPr/>
        </p:nvPicPr>
        <p:blipFill rotWithShape="1">
          <a:blip r:embed="rId3">
            <a:alphaModFix/>
          </a:blip>
          <a:srcRect b="12849" l="64786" r="0" t="74462"/>
          <a:stretch/>
        </p:blipFill>
        <p:spPr>
          <a:xfrm>
            <a:off x="5871925" y="1473325"/>
            <a:ext cx="3272073" cy="725100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27"/>
          <p:cNvSpPr txBox="1"/>
          <p:nvPr/>
        </p:nvSpPr>
        <p:spPr>
          <a:xfrm>
            <a:off x="6122600" y="976750"/>
            <a:ext cx="3000000" cy="131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3F3F3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3F3F3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3F3F3"/>
                </a:solidFill>
                <a:latin typeface="Cambria"/>
                <a:ea typeface="Cambria"/>
                <a:cs typeface="Cambria"/>
                <a:sym typeface="Cambria"/>
              </a:rPr>
              <a:t>( A = 1.16 )</a:t>
            </a:r>
            <a:endParaRPr>
              <a:solidFill>
                <a:srgbClr val="F3F3F3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3F3F3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F3F3F3"/>
                </a:solidFill>
                <a:latin typeface="Cambria"/>
                <a:ea typeface="Cambria"/>
                <a:cs typeface="Cambria"/>
                <a:sym typeface="Cambria"/>
              </a:rPr>
              <a:t>HI</a:t>
            </a:r>
            <a:r>
              <a:rPr lang="es">
                <a:solidFill>
                  <a:srgbClr val="F3F3F3"/>
                </a:solidFill>
                <a:latin typeface="Cambria"/>
                <a:ea typeface="Cambria"/>
                <a:cs typeface="Cambria"/>
                <a:sym typeface="Cambria"/>
              </a:rPr>
              <a:t>:</a:t>
            </a:r>
            <a:endParaRPr>
              <a:solidFill>
                <a:srgbClr val="F3F3F3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3F3F3"/>
                </a:solidFill>
                <a:latin typeface="Cambria"/>
                <a:ea typeface="Cambria"/>
                <a:cs typeface="Cambria"/>
                <a:sym typeface="Cambria"/>
              </a:rPr>
              <a:t>TOS ~9h, VLA (C+D conf.)</a:t>
            </a:r>
            <a:endParaRPr>
              <a:solidFill>
                <a:srgbClr val="F3F3F3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3F3F3"/>
                </a:solidFill>
                <a:latin typeface="Cambria"/>
                <a:ea typeface="Cambria"/>
                <a:cs typeface="Cambria"/>
                <a:sym typeface="Cambria"/>
              </a:rPr>
              <a:t>TOS ~10h, EVLA (C+D conf.) </a:t>
            </a:r>
            <a:endParaRPr/>
          </a:p>
        </p:txBody>
      </p:sp>
      <p:pic>
        <p:nvPicPr>
          <p:cNvPr id="334" name="Google Shape;334;p27"/>
          <p:cNvPicPr preferRelativeResize="0"/>
          <p:nvPr/>
        </p:nvPicPr>
        <p:blipFill rotWithShape="1">
          <a:blip r:embed="rId4">
            <a:alphaModFix/>
          </a:blip>
          <a:srcRect b="69176" l="51320" r="35270" t="25676"/>
          <a:stretch/>
        </p:blipFill>
        <p:spPr>
          <a:xfrm>
            <a:off x="4336475" y="1099025"/>
            <a:ext cx="1245101" cy="298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27"/>
          <p:cNvPicPr preferRelativeResize="0"/>
          <p:nvPr/>
        </p:nvPicPr>
        <p:blipFill rotWithShape="1">
          <a:blip r:embed="rId5">
            <a:alphaModFix/>
          </a:blip>
          <a:srcRect b="14535" l="6106" r="41206" t="22129"/>
          <a:stretch/>
        </p:blipFill>
        <p:spPr>
          <a:xfrm>
            <a:off x="291000" y="943750"/>
            <a:ext cx="5382725" cy="4043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27"/>
          <p:cNvPicPr preferRelativeResize="0"/>
          <p:nvPr/>
        </p:nvPicPr>
        <p:blipFill rotWithShape="1">
          <a:blip r:embed="rId3">
            <a:alphaModFix/>
          </a:blip>
          <a:srcRect b="32162" l="40648" r="40791" t="33029"/>
          <a:stretch/>
        </p:blipFill>
        <p:spPr>
          <a:xfrm>
            <a:off x="958325" y="1036250"/>
            <a:ext cx="830549" cy="1004526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37" name="Google Shape;337;p27"/>
          <p:cNvSpPr/>
          <p:nvPr/>
        </p:nvSpPr>
        <p:spPr>
          <a:xfrm rot="-1885656">
            <a:off x="5705662" y="3772399"/>
            <a:ext cx="413102" cy="238734"/>
          </a:xfrm>
          <a:prstGeom prst="rightArrow">
            <a:avLst>
              <a:gd fmla="val 34973" name="adj1"/>
              <a:gd fmla="val 50000" name="adj2"/>
            </a:avLst>
          </a:prstGeom>
          <a:solidFill>
            <a:schemeClr val="accent5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p27"/>
          <p:cNvSpPr/>
          <p:nvPr/>
        </p:nvSpPr>
        <p:spPr>
          <a:xfrm rot="-7523848">
            <a:off x="7167579" y="4540074"/>
            <a:ext cx="413296" cy="238820"/>
          </a:xfrm>
          <a:prstGeom prst="rightArrow">
            <a:avLst>
              <a:gd fmla="val 34973" name="adj1"/>
              <a:gd fmla="val 50000" name="adj2"/>
            </a:avLst>
          </a:prstGeom>
          <a:solidFill>
            <a:schemeClr val="accent5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p27"/>
          <p:cNvSpPr txBox="1"/>
          <p:nvPr/>
        </p:nvSpPr>
        <p:spPr>
          <a:xfrm>
            <a:off x="6072650" y="3308950"/>
            <a:ext cx="3000000" cy="10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Integrated HI profile</a:t>
            </a:r>
            <a:r>
              <a:rPr lang="es" sz="100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 (0th moment)</a:t>
            </a:r>
            <a:endParaRPr sz="1000">
              <a:solidFill>
                <a:srgbClr val="FFFFFF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WT &amp; 5σ masking</a:t>
            </a:r>
            <a:endParaRPr sz="1000">
              <a:solidFill>
                <a:srgbClr val="FFFFFF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mbria"/>
              <a:buChar char="-"/>
            </a:pPr>
            <a:r>
              <a:rPr lang="es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beam 28 x 28 </a:t>
            </a:r>
            <a:r>
              <a:rPr lang="es" sz="120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arcsec</a:t>
            </a:r>
            <a:r>
              <a:rPr baseline="30000" lang="es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2</a:t>
            </a:r>
            <a:endParaRPr baseline="30000">
              <a:solidFill>
                <a:srgbClr val="FFFFFF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mbria"/>
              <a:buChar char="-"/>
            </a:pPr>
            <a:r>
              <a:rPr lang="es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N</a:t>
            </a:r>
            <a:r>
              <a:rPr baseline="-25000" lang="es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HI</a:t>
            </a:r>
            <a:r>
              <a:rPr lang="es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 = 0.9 x 10</a:t>
            </a:r>
            <a:r>
              <a:rPr baseline="30000" lang="es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19</a:t>
            </a:r>
            <a:r>
              <a:rPr lang="es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 </a:t>
            </a:r>
            <a:r>
              <a:rPr lang="es" sz="120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cm</a:t>
            </a:r>
            <a:r>
              <a:rPr baseline="30000" lang="es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-2</a:t>
            </a:r>
            <a:r>
              <a:rPr lang="es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 </a:t>
            </a:r>
            <a:r>
              <a:rPr lang="es" sz="100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(5σ)</a:t>
            </a:r>
            <a:endParaRPr>
              <a:solidFill>
                <a:srgbClr val="FFFFFF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340" name="Google Shape;340;p27"/>
          <p:cNvSpPr txBox="1"/>
          <p:nvPr/>
        </p:nvSpPr>
        <p:spPr>
          <a:xfrm>
            <a:off x="2777625" y="4642575"/>
            <a:ext cx="30000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" sz="1000">
                <a:solidFill>
                  <a:srgbClr val="4A86E8"/>
                </a:solidFill>
                <a:latin typeface="Cambria"/>
                <a:ea typeface="Cambria"/>
                <a:cs typeface="Cambria"/>
                <a:sym typeface="Cambria"/>
              </a:rPr>
              <a:t>Ramírez Moreta+ in prep.</a:t>
            </a:r>
            <a:endParaRPr>
              <a:solidFill>
                <a:srgbClr val="4A86E8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8"/>
          <p:cNvSpPr/>
          <p:nvPr/>
        </p:nvSpPr>
        <p:spPr>
          <a:xfrm>
            <a:off x="0" y="0"/>
            <a:ext cx="9144000" cy="725100"/>
          </a:xfrm>
          <a:prstGeom prst="rect">
            <a:avLst/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28"/>
          <p:cNvSpPr txBox="1"/>
          <p:nvPr>
            <p:ph type="title"/>
          </p:nvPr>
        </p:nvSpPr>
        <p:spPr>
          <a:xfrm>
            <a:off x="160350" y="92025"/>
            <a:ext cx="8823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434343"/>
                </a:solidFill>
                <a:latin typeface="Chivo"/>
                <a:ea typeface="Chivo"/>
                <a:cs typeface="Chivo"/>
                <a:sym typeface="Chivo"/>
              </a:rPr>
              <a:t>Thesis development   </a:t>
            </a:r>
            <a:r>
              <a:rPr lang="es" sz="2400">
                <a:solidFill>
                  <a:schemeClr val="accent5"/>
                </a:solidFill>
                <a:latin typeface="Chivo"/>
                <a:ea typeface="Chivo"/>
                <a:cs typeface="Chivo"/>
                <a:sym typeface="Chivo"/>
              </a:rPr>
              <a:t>|   CIG96</a:t>
            </a:r>
            <a:endParaRPr sz="2400">
              <a:solidFill>
                <a:srgbClr val="434343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grpSp>
        <p:nvGrpSpPr>
          <p:cNvPr id="347" name="Google Shape;347;p28"/>
          <p:cNvGrpSpPr/>
          <p:nvPr/>
        </p:nvGrpSpPr>
        <p:grpSpPr>
          <a:xfrm>
            <a:off x="0" y="725100"/>
            <a:ext cx="9144000" cy="4418400"/>
            <a:chOff x="0" y="755000"/>
            <a:chExt cx="9144000" cy="4418400"/>
          </a:xfrm>
        </p:grpSpPr>
        <p:pic>
          <p:nvPicPr>
            <p:cNvPr id="348" name="Google Shape;348;p28"/>
            <p:cNvPicPr preferRelativeResize="0"/>
            <p:nvPr/>
          </p:nvPicPr>
          <p:blipFill rotWithShape="1">
            <a:blip r:embed="rId3">
              <a:alphaModFix/>
            </a:blip>
            <a:srcRect b="12849" l="0" r="0" t="9834"/>
            <a:stretch/>
          </p:blipFill>
          <p:spPr>
            <a:xfrm>
              <a:off x="0" y="755000"/>
              <a:ext cx="9144000" cy="4418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9" name="Google Shape;349;p28"/>
            <p:cNvPicPr preferRelativeResize="0"/>
            <p:nvPr/>
          </p:nvPicPr>
          <p:blipFill rotWithShape="1">
            <a:blip r:embed="rId3">
              <a:alphaModFix/>
            </a:blip>
            <a:srcRect b="70457" l="49086" r="8204" t="16146"/>
            <a:stretch/>
          </p:blipFill>
          <p:spPr>
            <a:xfrm>
              <a:off x="5185375" y="1004775"/>
              <a:ext cx="3905477" cy="76554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50" name="Google Shape;350;p28"/>
          <p:cNvGrpSpPr/>
          <p:nvPr/>
        </p:nvGrpSpPr>
        <p:grpSpPr>
          <a:xfrm>
            <a:off x="5201100" y="1028175"/>
            <a:ext cx="3942900" cy="1729250"/>
            <a:chOff x="5201100" y="1028175"/>
            <a:chExt cx="3942900" cy="1729250"/>
          </a:xfrm>
        </p:grpSpPr>
        <p:pic>
          <p:nvPicPr>
            <p:cNvPr id="351" name="Google Shape;351;p28"/>
            <p:cNvPicPr preferRelativeResize="0"/>
            <p:nvPr/>
          </p:nvPicPr>
          <p:blipFill rotWithShape="1">
            <a:blip r:embed="rId3">
              <a:alphaModFix/>
            </a:blip>
            <a:srcRect b="70139" l="15335" r="49660" t="18343"/>
            <a:stretch/>
          </p:blipFill>
          <p:spPr>
            <a:xfrm>
              <a:off x="5871925" y="1028175"/>
              <a:ext cx="3200726" cy="658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2" name="Google Shape;352;p28"/>
            <p:cNvSpPr txBox="1"/>
            <p:nvPr/>
          </p:nvSpPr>
          <p:spPr>
            <a:xfrm>
              <a:off x="5201100" y="1275425"/>
              <a:ext cx="3942900" cy="148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>
                  <a:solidFill>
                    <a:srgbClr val="F3F3F3"/>
                  </a:solidFill>
                  <a:latin typeface="Cambria"/>
                  <a:ea typeface="Cambria"/>
                  <a:cs typeface="Cambria"/>
                  <a:sym typeface="Cambria"/>
                </a:rPr>
                <a:t>HI</a:t>
              </a:r>
              <a:r>
                <a:rPr lang="es">
                  <a:solidFill>
                    <a:srgbClr val="F3F3F3"/>
                  </a:solidFill>
                  <a:latin typeface="Cambria"/>
                  <a:ea typeface="Cambria"/>
                  <a:cs typeface="Cambria"/>
                  <a:sym typeface="Cambria"/>
                </a:rPr>
                <a:t>:</a:t>
              </a:r>
              <a:endParaRPr>
                <a:solidFill>
                  <a:srgbClr val="F3F3F3"/>
                </a:solidFill>
                <a:latin typeface="Cambria"/>
                <a:ea typeface="Cambria"/>
                <a:cs typeface="Cambria"/>
                <a:sym typeface="Cambria"/>
              </a:endParaRPr>
            </a:p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>
                  <a:solidFill>
                    <a:srgbClr val="F3F3F3"/>
                  </a:solidFill>
                  <a:latin typeface="Cambria"/>
                  <a:ea typeface="Cambria"/>
                  <a:cs typeface="Cambria"/>
                  <a:sym typeface="Cambria"/>
                </a:rPr>
                <a:t>TOS ~9h, VLA (C+D conf.)</a:t>
              </a:r>
              <a:endParaRPr>
                <a:solidFill>
                  <a:srgbClr val="F3F3F3"/>
                </a:solidFill>
                <a:latin typeface="Cambria"/>
                <a:ea typeface="Cambria"/>
                <a:cs typeface="Cambria"/>
                <a:sym typeface="Cambria"/>
              </a:endParaRPr>
            </a:p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>
                  <a:solidFill>
                    <a:srgbClr val="F3F3F3"/>
                  </a:solidFill>
                  <a:latin typeface="Cambria"/>
                  <a:ea typeface="Cambria"/>
                  <a:cs typeface="Cambria"/>
                  <a:sym typeface="Cambria"/>
                </a:rPr>
                <a:t>TOS ~10h, EVLA (C+D conf.) </a:t>
              </a:r>
              <a:endParaRPr>
                <a:solidFill>
                  <a:srgbClr val="F3F3F3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</p:grpSp>
      <p:pic>
        <p:nvPicPr>
          <p:cNvPr id="353" name="Google Shape;353;p28"/>
          <p:cNvPicPr preferRelativeResize="0"/>
          <p:nvPr/>
        </p:nvPicPr>
        <p:blipFill rotWithShape="1">
          <a:blip r:embed="rId3">
            <a:alphaModFix/>
          </a:blip>
          <a:srcRect b="78627" l="53821" r="29524" t="16146"/>
          <a:stretch/>
        </p:blipFill>
        <p:spPr>
          <a:xfrm>
            <a:off x="7311325" y="976750"/>
            <a:ext cx="1522925" cy="298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28"/>
          <p:cNvPicPr preferRelativeResize="0"/>
          <p:nvPr/>
        </p:nvPicPr>
        <p:blipFill rotWithShape="1">
          <a:blip r:embed="rId3">
            <a:alphaModFix/>
          </a:blip>
          <a:srcRect b="70457" l="49086" r="8204" t="16146"/>
          <a:stretch/>
        </p:blipFill>
        <p:spPr>
          <a:xfrm>
            <a:off x="5185375" y="974875"/>
            <a:ext cx="3905477" cy="7096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5" name="Google Shape;355;p28"/>
          <p:cNvGrpSpPr/>
          <p:nvPr/>
        </p:nvGrpSpPr>
        <p:grpSpPr>
          <a:xfrm>
            <a:off x="5871925" y="976750"/>
            <a:ext cx="3200726" cy="709625"/>
            <a:chOff x="5871925" y="976750"/>
            <a:chExt cx="3200726" cy="709625"/>
          </a:xfrm>
        </p:grpSpPr>
        <p:pic>
          <p:nvPicPr>
            <p:cNvPr id="356" name="Google Shape;356;p28"/>
            <p:cNvPicPr preferRelativeResize="0"/>
            <p:nvPr/>
          </p:nvPicPr>
          <p:blipFill rotWithShape="1">
            <a:blip r:embed="rId3">
              <a:alphaModFix/>
            </a:blip>
            <a:srcRect b="70139" l="15335" r="49660" t="18343"/>
            <a:stretch/>
          </p:blipFill>
          <p:spPr>
            <a:xfrm>
              <a:off x="5871925" y="1028175"/>
              <a:ext cx="3200726" cy="658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7" name="Google Shape;357;p28"/>
            <p:cNvPicPr preferRelativeResize="0"/>
            <p:nvPr/>
          </p:nvPicPr>
          <p:blipFill rotWithShape="1">
            <a:blip r:embed="rId3">
              <a:alphaModFix/>
            </a:blip>
            <a:srcRect b="78627" l="53821" r="29524" t="16146"/>
            <a:stretch/>
          </p:blipFill>
          <p:spPr>
            <a:xfrm>
              <a:off x="7311325" y="976750"/>
              <a:ext cx="1522925" cy="29867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58" name="Google Shape;358;p28"/>
          <p:cNvPicPr preferRelativeResize="0"/>
          <p:nvPr/>
        </p:nvPicPr>
        <p:blipFill rotWithShape="1">
          <a:blip r:embed="rId3">
            <a:alphaModFix/>
          </a:blip>
          <a:srcRect b="12849" l="64786" r="0" t="74462"/>
          <a:stretch/>
        </p:blipFill>
        <p:spPr>
          <a:xfrm>
            <a:off x="5871925" y="1473325"/>
            <a:ext cx="3272073" cy="725100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28"/>
          <p:cNvSpPr txBox="1"/>
          <p:nvPr/>
        </p:nvSpPr>
        <p:spPr>
          <a:xfrm>
            <a:off x="6122600" y="976750"/>
            <a:ext cx="3000000" cy="131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3F3F3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3F3F3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3F3F3"/>
                </a:solidFill>
                <a:latin typeface="Cambria"/>
                <a:ea typeface="Cambria"/>
                <a:cs typeface="Cambria"/>
                <a:sym typeface="Cambria"/>
              </a:rPr>
              <a:t>( A = 1.16 )</a:t>
            </a:r>
            <a:endParaRPr>
              <a:solidFill>
                <a:srgbClr val="F3F3F3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3F3F3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F3F3F3"/>
                </a:solidFill>
                <a:latin typeface="Cambria"/>
                <a:ea typeface="Cambria"/>
                <a:cs typeface="Cambria"/>
                <a:sym typeface="Cambria"/>
              </a:rPr>
              <a:t>HI</a:t>
            </a:r>
            <a:r>
              <a:rPr lang="es">
                <a:solidFill>
                  <a:srgbClr val="F3F3F3"/>
                </a:solidFill>
                <a:latin typeface="Cambria"/>
                <a:ea typeface="Cambria"/>
                <a:cs typeface="Cambria"/>
                <a:sym typeface="Cambria"/>
              </a:rPr>
              <a:t>:</a:t>
            </a:r>
            <a:endParaRPr>
              <a:solidFill>
                <a:srgbClr val="F3F3F3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3F3F3"/>
                </a:solidFill>
                <a:latin typeface="Cambria"/>
                <a:ea typeface="Cambria"/>
                <a:cs typeface="Cambria"/>
                <a:sym typeface="Cambria"/>
              </a:rPr>
              <a:t>TOS ~9h, VLA (C+D conf.)</a:t>
            </a:r>
            <a:endParaRPr>
              <a:solidFill>
                <a:srgbClr val="F3F3F3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3F3F3"/>
                </a:solidFill>
                <a:latin typeface="Cambria"/>
                <a:ea typeface="Cambria"/>
                <a:cs typeface="Cambria"/>
                <a:sym typeface="Cambria"/>
              </a:rPr>
              <a:t>TOS ~10h, EVLA (C+D conf.) </a:t>
            </a:r>
            <a:endParaRPr/>
          </a:p>
        </p:txBody>
      </p:sp>
      <p:pic>
        <p:nvPicPr>
          <p:cNvPr id="360" name="Google Shape;360;p28"/>
          <p:cNvPicPr preferRelativeResize="0"/>
          <p:nvPr/>
        </p:nvPicPr>
        <p:blipFill rotWithShape="1">
          <a:blip r:embed="rId4">
            <a:alphaModFix/>
          </a:blip>
          <a:srcRect b="69176" l="51320" r="35270" t="25676"/>
          <a:stretch/>
        </p:blipFill>
        <p:spPr>
          <a:xfrm>
            <a:off x="4336475" y="1099025"/>
            <a:ext cx="1245101" cy="298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28"/>
          <p:cNvPicPr preferRelativeResize="0"/>
          <p:nvPr/>
        </p:nvPicPr>
        <p:blipFill rotWithShape="1">
          <a:blip r:embed="rId5">
            <a:alphaModFix/>
          </a:blip>
          <a:srcRect b="8924" l="9875" r="31964" t="19509"/>
          <a:stretch/>
        </p:blipFill>
        <p:spPr>
          <a:xfrm>
            <a:off x="336950" y="922825"/>
            <a:ext cx="5341426" cy="4107933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p28"/>
          <p:cNvSpPr txBox="1"/>
          <p:nvPr/>
        </p:nvSpPr>
        <p:spPr>
          <a:xfrm>
            <a:off x="6072650" y="3308950"/>
            <a:ext cx="3000000" cy="10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Velocity field</a:t>
            </a:r>
            <a:r>
              <a:rPr lang="es" sz="100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 (1st moment)</a:t>
            </a:r>
            <a:r>
              <a:rPr lang="es" sz="120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 </a:t>
            </a:r>
            <a:r>
              <a:rPr lang="es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&amp; PV cuts</a:t>
            </a:r>
            <a:endParaRPr>
              <a:solidFill>
                <a:srgbClr val="FFFFFF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WT &amp; 5σ masking</a:t>
            </a:r>
            <a:endParaRPr sz="1000">
              <a:solidFill>
                <a:srgbClr val="FFFFFF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cxnSp>
        <p:nvCxnSpPr>
          <p:cNvPr id="363" name="Google Shape;363;p28"/>
          <p:cNvCxnSpPr/>
          <p:nvPr/>
        </p:nvCxnSpPr>
        <p:spPr>
          <a:xfrm flipH="1" rot="10800000">
            <a:off x="2910325" y="2013350"/>
            <a:ext cx="2039100" cy="94860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4" name="Google Shape;364;p28"/>
          <p:cNvCxnSpPr/>
          <p:nvPr/>
        </p:nvCxnSpPr>
        <p:spPr>
          <a:xfrm>
            <a:off x="3239450" y="1245600"/>
            <a:ext cx="1239000" cy="265230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5" name="Google Shape;365;p28"/>
          <p:cNvSpPr txBox="1"/>
          <p:nvPr/>
        </p:nvSpPr>
        <p:spPr>
          <a:xfrm>
            <a:off x="2777625" y="4642575"/>
            <a:ext cx="30000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" sz="1000">
                <a:solidFill>
                  <a:srgbClr val="4A86E8"/>
                </a:solidFill>
                <a:latin typeface="Cambria"/>
                <a:ea typeface="Cambria"/>
                <a:cs typeface="Cambria"/>
                <a:sym typeface="Cambria"/>
              </a:rPr>
              <a:t>Ramírez Moreta+ in prep.</a:t>
            </a:r>
            <a:endParaRPr>
              <a:solidFill>
                <a:srgbClr val="4A86E8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29"/>
          <p:cNvSpPr/>
          <p:nvPr/>
        </p:nvSpPr>
        <p:spPr>
          <a:xfrm>
            <a:off x="0" y="0"/>
            <a:ext cx="9144000" cy="725100"/>
          </a:xfrm>
          <a:prstGeom prst="rect">
            <a:avLst/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p29"/>
          <p:cNvSpPr txBox="1"/>
          <p:nvPr>
            <p:ph type="title"/>
          </p:nvPr>
        </p:nvSpPr>
        <p:spPr>
          <a:xfrm>
            <a:off x="160350" y="92025"/>
            <a:ext cx="8823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434343"/>
                </a:solidFill>
                <a:latin typeface="Chivo"/>
                <a:ea typeface="Chivo"/>
                <a:cs typeface="Chivo"/>
                <a:sym typeface="Chivo"/>
              </a:rPr>
              <a:t>Thesis development   </a:t>
            </a:r>
            <a:r>
              <a:rPr lang="es" sz="2400">
                <a:solidFill>
                  <a:schemeClr val="accent5"/>
                </a:solidFill>
                <a:latin typeface="Chivo"/>
                <a:ea typeface="Chivo"/>
                <a:cs typeface="Chivo"/>
                <a:sym typeface="Chivo"/>
              </a:rPr>
              <a:t>|   CIG96</a:t>
            </a:r>
            <a:endParaRPr sz="2400">
              <a:solidFill>
                <a:srgbClr val="434343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grpSp>
        <p:nvGrpSpPr>
          <p:cNvPr id="372" name="Google Shape;372;p29"/>
          <p:cNvGrpSpPr/>
          <p:nvPr/>
        </p:nvGrpSpPr>
        <p:grpSpPr>
          <a:xfrm>
            <a:off x="0" y="725100"/>
            <a:ext cx="9144000" cy="4418400"/>
            <a:chOff x="0" y="755000"/>
            <a:chExt cx="9144000" cy="4418400"/>
          </a:xfrm>
        </p:grpSpPr>
        <p:pic>
          <p:nvPicPr>
            <p:cNvPr id="373" name="Google Shape;373;p29"/>
            <p:cNvPicPr preferRelativeResize="0"/>
            <p:nvPr/>
          </p:nvPicPr>
          <p:blipFill rotWithShape="1">
            <a:blip r:embed="rId3">
              <a:alphaModFix/>
            </a:blip>
            <a:srcRect b="12849" l="0" r="0" t="9834"/>
            <a:stretch/>
          </p:blipFill>
          <p:spPr>
            <a:xfrm>
              <a:off x="0" y="755000"/>
              <a:ext cx="9144000" cy="4418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4" name="Google Shape;374;p29"/>
            <p:cNvPicPr preferRelativeResize="0"/>
            <p:nvPr/>
          </p:nvPicPr>
          <p:blipFill rotWithShape="1">
            <a:blip r:embed="rId3">
              <a:alphaModFix/>
            </a:blip>
            <a:srcRect b="70457" l="49086" r="8204" t="16146"/>
            <a:stretch/>
          </p:blipFill>
          <p:spPr>
            <a:xfrm>
              <a:off x="5185375" y="1004775"/>
              <a:ext cx="3905477" cy="76554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75" name="Google Shape;375;p29"/>
          <p:cNvGrpSpPr/>
          <p:nvPr/>
        </p:nvGrpSpPr>
        <p:grpSpPr>
          <a:xfrm>
            <a:off x="5201100" y="1028175"/>
            <a:ext cx="3942900" cy="1729250"/>
            <a:chOff x="5201100" y="1028175"/>
            <a:chExt cx="3942900" cy="1729250"/>
          </a:xfrm>
        </p:grpSpPr>
        <p:pic>
          <p:nvPicPr>
            <p:cNvPr id="376" name="Google Shape;376;p29"/>
            <p:cNvPicPr preferRelativeResize="0"/>
            <p:nvPr/>
          </p:nvPicPr>
          <p:blipFill rotWithShape="1">
            <a:blip r:embed="rId3">
              <a:alphaModFix/>
            </a:blip>
            <a:srcRect b="70139" l="15335" r="49660" t="18343"/>
            <a:stretch/>
          </p:blipFill>
          <p:spPr>
            <a:xfrm>
              <a:off x="5871925" y="1028175"/>
              <a:ext cx="3200726" cy="658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77" name="Google Shape;377;p29"/>
            <p:cNvSpPr txBox="1"/>
            <p:nvPr/>
          </p:nvSpPr>
          <p:spPr>
            <a:xfrm>
              <a:off x="5201100" y="1275425"/>
              <a:ext cx="3942900" cy="148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>
                  <a:solidFill>
                    <a:srgbClr val="F3F3F3"/>
                  </a:solidFill>
                  <a:latin typeface="Cambria"/>
                  <a:ea typeface="Cambria"/>
                  <a:cs typeface="Cambria"/>
                  <a:sym typeface="Cambria"/>
                </a:rPr>
                <a:t>HI</a:t>
              </a:r>
              <a:r>
                <a:rPr lang="es">
                  <a:solidFill>
                    <a:srgbClr val="F3F3F3"/>
                  </a:solidFill>
                  <a:latin typeface="Cambria"/>
                  <a:ea typeface="Cambria"/>
                  <a:cs typeface="Cambria"/>
                  <a:sym typeface="Cambria"/>
                </a:rPr>
                <a:t>:</a:t>
              </a:r>
              <a:endParaRPr>
                <a:solidFill>
                  <a:srgbClr val="F3F3F3"/>
                </a:solidFill>
                <a:latin typeface="Cambria"/>
                <a:ea typeface="Cambria"/>
                <a:cs typeface="Cambria"/>
                <a:sym typeface="Cambria"/>
              </a:endParaRPr>
            </a:p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>
                  <a:solidFill>
                    <a:srgbClr val="F3F3F3"/>
                  </a:solidFill>
                  <a:latin typeface="Cambria"/>
                  <a:ea typeface="Cambria"/>
                  <a:cs typeface="Cambria"/>
                  <a:sym typeface="Cambria"/>
                </a:rPr>
                <a:t>TOS ~9h, VLA (C+D conf.)</a:t>
              </a:r>
              <a:endParaRPr>
                <a:solidFill>
                  <a:srgbClr val="F3F3F3"/>
                </a:solidFill>
                <a:latin typeface="Cambria"/>
                <a:ea typeface="Cambria"/>
                <a:cs typeface="Cambria"/>
                <a:sym typeface="Cambria"/>
              </a:endParaRPr>
            </a:p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>
                  <a:solidFill>
                    <a:srgbClr val="F3F3F3"/>
                  </a:solidFill>
                  <a:latin typeface="Cambria"/>
                  <a:ea typeface="Cambria"/>
                  <a:cs typeface="Cambria"/>
                  <a:sym typeface="Cambria"/>
                </a:rPr>
                <a:t>TOS ~10h, EVLA (C+D conf.) </a:t>
              </a:r>
              <a:endParaRPr>
                <a:solidFill>
                  <a:srgbClr val="F3F3F3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</p:grpSp>
      <p:pic>
        <p:nvPicPr>
          <p:cNvPr id="378" name="Google Shape;378;p29"/>
          <p:cNvPicPr preferRelativeResize="0"/>
          <p:nvPr/>
        </p:nvPicPr>
        <p:blipFill rotWithShape="1">
          <a:blip r:embed="rId3">
            <a:alphaModFix/>
          </a:blip>
          <a:srcRect b="78627" l="53821" r="29524" t="16146"/>
          <a:stretch/>
        </p:blipFill>
        <p:spPr>
          <a:xfrm>
            <a:off x="7311325" y="976750"/>
            <a:ext cx="1522925" cy="298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29"/>
          <p:cNvPicPr preferRelativeResize="0"/>
          <p:nvPr/>
        </p:nvPicPr>
        <p:blipFill rotWithShape="1">
          <a:blip r:embed="rId3">
            <a:alphaModFix/>
          </a:blip>
          <a:srcRect b="70457" l="49086" r="8204" t="16146"/>
          <a:stretch/>
        </p:blipFill>
        <p:spPr>
          <a:xfrm>
            <a:off x="5185375" y="974875"/>
            <a:ext cx="3905477" cy="7096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0" name="Google Shape;380;p29"/>
          <p:cNvGrpSpPr/>
          <p:nvPr/>
        </p:nvGrpSpPr>
        <p:grpSpPr>
          <a:xfrm>
            <a:off x="5871925" y="976750"/>
            <a:ext cx="3200726" cy="709625"/>
            <a:chOff x="5871925" y="976750"/>
            <a:chExt cx="3200726" cy="709625"/>
          </a:xfrm>
        </p:grpSpPr>
        <p:pic>
          <p:nvPicPr>
            <p:cNvPr id="381" name="Google Shape;381;p29"/>
            <p:cNvPicPr preferRelativeResize="0"/>
            <p:nvPr/>
          </p:nvPicPr>
          <p:blipFill rotWithShape="1">
            <a:blip r:embed="rId3">
              <a:alphaModFix/>
            </a:blip>
            <a:srcRect b="70139" l="15335" r="49660" t="18343"/>
            <a:stretch/>
          </p:blipFill>
          <p:spPr>
            <a:xfrm>
              <a:off x="5871925" y="1028175"/>
              <a:ext cx="3200726" cy="658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2" name="Google Shape;382;p29"/>
            <p:cNvPicPr preferRelativeResize="0"/>
            <p:nvPr/>
          </p:nvPicPr>
          <p:blipFill rotWithShape="1">
            <a:blip r:embed="rId3">
              <a:alphaModFix/>
            </a:blip>
            <a:srcRect b="78627" l="53821" r="29524" t="16146"/>
            <a:stretch/>
          </p:blipFill>
          <p:spPr>
            <a:xfrm>
              <a:off x="7311325" y="976750"/>
              <a:ext cx="1522925" cy="29867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83" name="Google Shape;383;p29"/>
          <p:cNvPicPr preferRelativeResize="0"/>
          <p:nvPr/>
        </p:nvPicPr>
        <p:blipFill rotWithShape="1">
          <a:blip r:embed="rId3">
            <a:alphaModFix/>
          </a:blip>
          <a:srcRect b="12849" l="64786" r="0" t="74462"/>
          <a:stretch/>
        </p:blipFill>
        <p:spPr>
          <a:xfrm>
            <a:off x="5871925" y="1473325"/>
            <a:ext cx="3272073" cy="725100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p29"/>
          <p:cNvSpPr txBox="1"/>
          <p:nvPr/>
        </p:nvSpPr>
        <p:spPr>
          <a:xfrm>
            <a:off x="6122600" y="976750"/>
            <a:ext cx="3000000" cy="131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3F3F3"/>
                </a:solidFill>
                <a:latin typeface="Cambria"/>
                <a:ea typeface="Cambria"/>
                <a:cs typeface="Cambria"/>
                <a:sym typeface="Cambria"/>
              </a:rPr>
              <a:t>( A = 1.16 )</a:t>
            </a:r>
            <a:endParaRPr>
              <a:solidFill>
                <a:srgbClr val="F3F3F3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3F3F3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5" name="Google Shape;385;p29"/>
          <p:cNvPicPr preferRelativeResize="0"/>
          <p:nvPr/>
        </p:nvPicPr>
        <p:blipFill rotWithShape="1">
          <a:blip r:embed="rId4">
            <a:alphaModFix/>
          </a:blip>
          <a:srcRect b="69176" l="51320" r="35270" t="25676"/>
          <a:stretch/>
        </p:blipFill>
        <p:spPr>
          <a:xfrm>
            <a:off x="4336475" y="1099025"/>
            <a:ext cx="1245101" cy="298674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p29"/>
          <p:cNvSpPr txBox="1"/>
          <p:nvPr/>
        </p:nvSpPr>
        <p:spPr>
          <a:xfrm>
            <a:off x="1967525" y="4552325"/>
            <a:ext cx="1896900" cy="4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PV cut - major axis</a:t>
            </a:r>
            <a:endParaRPr>
              <a:solidFill>
                <a:srgbClr val="FFFFFF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387" name="Google Shape;387;p29"/>
          <p:cNvPicPr preferRelativeResize="0"/>
          <p:nvPr/>
        </p:nvPicPr>
        <p:blipFill rotWithShape="1">
          <a:blip r:embed="rId5">
            <a:alphaModFix/>
          </a:blip>
          <a:srcRect b="8924" l="9875" r="31964" t="19509"/>
          <a:stretch/>
        </p:blipFill>
        <p:spPr>
          <a:xfrm>
            <a:off x="336950" y="922825"/>
            <a:ext cx="990384" cy="7616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8" name="Google Shape;388;p29"/>
          <p:cNvCxnSpPr/>
          <p:nvPr/>
        </p:nvCxnSpPr>
        <p:spPr>
          <a:xfrm flipH="1" rot="10800000">
            <a:off x="814095" y="1125111"/>
            <a:ext cx="378000" cy="17580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9" name="Google Shape;389;p29"/>
          <p:cNvCxnSpPr/>
          <p:nvPr/>
        </p:nvCxnSpPr>
        <p:spPr>
          <a:xfrm>
            <a:off x="875120" y="982673"/>
            <a:ext cx="229800" cy="49170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90" name="Google Shape;390;p29"/>
          <p:cNvPicPr preferRelativeResize="0"/>
          <p:nvPr/>
        </p:nvPicPr>
        <p:blipFill rotWithShape="1">
          <a:blip r:embed="rId6">
            <a:alphaModFix/>
          </a:blip>
          <a:srcRect b="11731" l="4569" r="29297" t="19135"/>
          <a:stretch/>
        </p:blipFill>
        <p:spPr>
          <a:xfrm>
            <a:off x="428913" y="1700900"/>
            <a:ext cx="4364535" cy="2851425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p29"/>
          <p:cNvSpPr txBox="1"/>
          <p:nvPr/>
        </p:nvSpPr>
        <p:spPr>
          <a:xfrm>
            <a:off x="6189663" y="4552325"/>
            <a:ext cx="1896900" cy="4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PV cut - minor axis</a:t>
            </a:r>
            <a:endParaRPr>
              <a:solidFill>
                <a:srgbClr val="FFFFFF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392" name="Google Shape;392;p29"/>
          <p:cNvPicPr preferRelativeResize="0"/>
          <p:nvPr/>
        </p:nvPicPr>
        <p:blipFill rotWithShape="1">
          <a:blip r:embed="rId7">
            <a:alphaModFix/>
          </a:blip>
          <a:srcRect b="12488" l="4677" r="37216" t="19302"/>
          <a:stretch/>
        </p:blipFill>
        <p:spPr>
          <a:xfrm>
            <a:off x="4793450" y="1705237"/>
            <a:ext cx="3852034" cy="2826351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p29"/>
          <p:cNvSpPr txBox="1"/>
          <p:nvPr/>
        </p:nvSpPr>
        <p:spPr>
          <a:xfrm>
            <a:off x="2777625" y="4642575"/>
            <a:ext cx="30000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" sz="1000">
                <a:solidFill>
                  <a:srgbClr val="4A86E8"/>
                </a:solidFill>
                <a:latin typeface="Cambria"/>
                <a:ea typeface="Cambria"/>
                <a:cs typeface="Cambria"/>
                <a:sym typeface="Cambria"/>
              </a:rPr>
              <a:t>Ramírez Moreta+ in prep.</a:t>
            </a:r>
            <a:endParaRPr>
              <a:solidFill>
                <a:srgbClr val="4A86E8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30"/>
          <p:cNvSpPr/>
          <p:nvPr/>
        </p:nvSpPr>
        <p:spPr>
          <a:xfrm>
            <a:off x="0" y="0"/>
            <a:ext cx="9144000" cy="725100"/>
          </a:xfrm>
          <a:prstGeom prst="rect">
            <a:avLst/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p30"/>
          <p:cNvSpPr txBox="1"/>
          <p:nvPr>
            <p:ph type="title"/>
          </p:nvPr>
        </p:nvSpPr>
        <p:spPr>
          <a:xfrm>
            <a:off x="160350" y="92025"/>
            <a:ext cx="8823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434343"/>
                </a:solidFill>
                <a:latin typeface="Chivo"/>
                <a:ea typeface="Chivo"/>
                <a:cs typeface="Chivo"/>
                <a:sym typeface="Chivo"/>
              </a:rPr>
              <a:t>Thesis development   </a:t>
            </a:r>
            <a:r>
              <a:rPr lang="es" sz="2400">
                <a:solidFill>
                  <a:schemeClr val="accent5"/>
                </a:solidFill>
                <a:latin typeface="Chivo"/>
                <a:ea typeface="Chivo"/>
                <a:cs typeface="Chivo"/>
                <a:sym typeface="Chivo"/>
              </a:rPr>
              <a:t>|   CIG96</a:t>
            </a:r>
            <a:endParaRPr sz="2400">
              <a:solidFill>
                <a:srgbClr val="434343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grpSp>
        <p:nvGrpSpPr>
          <p:cNvPr id="400" name="Google Shape;400;p30"/>
          <p:cNvGrpSpPr/>
          <p:nvPr/>
        </p:nvGrpSpPr>
        <p:grpSpPr>
          <a:xfrm>
            <a:off x="0" y="725100"/>
            <a:ext cx="9144000" cy="4418400"/>
            <a:chOff x="0" y="755000"/>
            <a:chExt cx="9144000" cy="4418400"/>
          </a:xfrm>
        </p:grpSpPr>
        <p:pic>
          <p:nvPicPr>
            <p:cNvPr id="401" name="Google Shape;401;p30"/>
            <p:cNvPicPr preferRelativeResize="0"/>
            <p:nvPr/>
          </p:nvPicPr>
          <p:blipFill rotWithShape="1">
            <a:blip r:embed="rId3">
              <a:alphaModFix/>
            </a:blip>
            <a:srcRect b="12849" l="0" r="0" t="9834"/>
            <a:stretch/>
          </p:blipFill>
          <p:spPr>
            <a:xfrm>
              <a:off x="0" y="755000"/>
              <a:ext cx="9144000" cy="4418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2" name="Google Shape;402;p30"/>
            <p:cNvPicPr preferRelativeResize="0"/>
            <p:nvPr/>
          </p:nvPicPr>
          <p:blipFill rotWithShape="1">
            <a:blip r:embed="rId3">
              <a:alphaModFix/>
            </a:blip>
            <a:srcRect b="70457" l="49086" r="8204" t="16146"/>
            <a:stretch/>
          </p:blipFill>
          <p:spPr>
            <a:xfrm>
              <a:off x="5185375" y="1004775"/>
              <a:ext cx="3905477" cy="76554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03" name="Google Shape;403;p30"/>
          <p:cNvGrpSpPr/>
          <p:nvPr/>
        </p:nvGrpSpPr>
        <p:grpSpPr>
          <a:xfrm>
            <a:off x="5201100" y="1028175"/>
            <a:ext cx="3942900" cy="1729250"/>
            <a:chOff x="5201100" y="1028175"/>
            <a:chExt cx="3942900" cy="1729250"/>
          </a:xfrm>
        </p:grpSpPr>
        <p:pic>
          <p:nvPicPr>
            <p:cNvPr id="404" name="Google Shape;404;p30"/>
            <p:cNvPicPr preferRelativeResize="0"/>
            <p:nvPr/>
          </p:nvPicPr>
          <p:blipFill rotWithShape="1">
            <a:blip r:embed="rId3">
              <a:alphaModFix/>
            </a:blip>
            <a:srcRect b="70139" l="15335" r="49660" t="18343"/>
            <a:stretch/>
          </p:blipFill>
          <p:spPr>
            <a:xfrm>
              <a:off x="5871925" y="1028175"/>
              <a:ext cx="3200726" cy="658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05" name="Google Shape;405;p30"/>
            <p:cNvSpPr txBox="1"/>
            <p:nvPr/>
          </p:nvSpPr>
          <p:spPr>
            <a:xfrm>
              <a:off x="5201100" y="1275425"/>
              <a:ext cx="3942900" cy="148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>
                  <a:solidFill>
                    <a:srgbClr val="F3F3F3"/>
                  </a:solidFill>
                  <a:latin typeface="Cambria"/>
                  <a:ea typeface="Cambria"/>
                  <a:cs typeface="Cambria"/>
                  <a:sym typeface="Cambria"/>
                </a:rPr>
                <a:t>HI</a:t>
              </a:r>
              <a:r>
                <a:rPr lang="es">
                  <a:solidFill>
                    <a:srgbClr val="F3F3F3"/>
                  </a:solidFill>
                  <a:latin typeface="Cambria"/>
                  <a:ea typeface="Cambria"/>
                  <a:cs typeface="Cambria"/>
                  <a:sym typeface="Cambria"/>
                </a:rPr>
                <a:t>:</a:t>
              </a:r>
              <a:endParaRPr>
                <a:solidFill>
                  <a:srgbClr val="F3F3F3"/>
                </a:solidFill>
                <a:latin typeface="Cambria"/>
                <a:ea typeface="Cambria"/>
                <a:cs typeface="Cambria"/>
                <a:sym typeface="Cambria"/>
              </a:endParaRPr>
            </a:p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>
                  <a:solidFill>
                    <a:srgbClr val="F3F3F3"/>
                  </a:solidFill>
                  <a:latin typeface="Cambria"/>
                  <a:ea typeface="Cambria"/>
                  <a:cs typeface="Cambria"/>
                  <a:sym typeface="Cambria"/>
                </a:rPr>
                <a:t>TOS ~9h, VLA (C+D conf.)</a:t>
              </a:r>
              <a:endParaRPr>
                <a:solidFill>
                  <a:srgbClr val="F3F3F3"/>
                </a:solidFill>
                <a:latin typeface="Cambria"/>
                <a:ea typeface="Cambria"/>
                <a:cs typeface="Cambria"/>
                <a:sym typeface="Cambria"/>
              </a:endParaRPr>
            </a:p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>
                  <a:solidFill>
                    <a:srgbClr val="F3F3F3"/>
                  </a:solidFill>
                  <a:latin typeface="Cambria"/>
                  <a:ea typeface="Cambria"/>
                  <a:cs typeface="Cambria"/>
                  <a:sym typeface="Cambria"/>
                </a:rPr>
                <a:t>TOS ~10h, EVLA (C+D conf.) </a:t>
              </a:r>
              <a:endParaRPr>
                <a:solidFill>
                  <a:srgbClr val="F3F3F3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</p:grpSp>
      <p:pic>
        <p:nvPicPr>
          <p:cNvPr id="406" name="Google Shape;406;p30"/>
          <p:cNvPicPr preferRelativeResize="0"/>
          <p:nvPr/>
        </p:nvPicPr>
        <p:blipFill rotWithShape="1">
          <a:blip r:embed="rId3">
            <a:alphaModFix/>
          </a:blip>
          <a:srcRect b="78627" l="53821" r="29524" t="16146"/>
          <a:stretch/>
        </p:blipFill>
        <p:spPr>
          <a:xfrm>
            <a:off x="7311325" y="976750"/>
            <a:ext cx="1522925" cy="298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p30"/>
          <p:cNvPicPr preferRelativeResize="0"/>
          <p:nvPr/>
        </p:nvPicPr>
        <p:blipFill rotWithShape="1">
          <a:blip r:embed="rId3">
            <a:alphaModFix/>
          </a:blip>
          <a:srcRect b="70457" l="49086" r="8204" t="16146"/>
          <a:stretch/>
        </p:blipFill>
        <p:spPr>
          <a:xfrm>
            <a:off x="5185375" y="974875"/>
            <a:ext cx="3905477" cy="7096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08" name="Google Shape;408;p30"/>
          <p:cNvGrpSpPr/>
          <p:nvPr/>
        </p:nvGrpSpPr>
        <p:grpSpPr>
          <a:xfrm>
            <a:off x="5871925" y="976750"/>
            <a:ext cx="3200726" cy="709625"/>
            <a:chOff x="5871925" y="976750"/>
            <a:chExt cx="3200726" cy="709625"/>
          </a:xfrm>
        </p:grpSpPr>
        <p:pic>
          <p:nvPicPr>
            <p:cNvPr id="409" name="Google Shape;409;p30"/>
            <p:cNvPicPr preferRelativeResize="0"/>
            <p:nvPr/>
          </p:nvPicPr>
          <p:blipFill rotWithShape="1">
            <a:blip r:embed="rId3">
              <a:alphaModFix/>
            </a:blip>
            <a:srcRect b="70139" l="15335" r="49660" t="18343"/>
            <a:stretch/>
          </p:blipFill>
          <p:spPr>
            <a:xfrm>
              <a:off x="5871925" y="1028175"/>
              <a:ext cx="3200726" cy="658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0" name="Google Shape;410;p30"/>
            <p:cNvPicPr preferRelativeResize="0"/>
            <p:nvPr/>
          </p:nvPicPr>
          <p:blipFill rotWithShape="1">
            <a:blip r:embed="rId3">
              <a:alphaModFix/>
            </a:blip>
            <a:srcRect b="78627" l="53821" r="29524" t="16146"/>
            <a:stretch/>
          </p:blipFill>
          <p:spPr>
            <a:xfrm>
              <a:off x="7311325" y="976750"/>
              <a:ext cx="1522925" cy="29867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11" name="Google Shape;411;p30"/>
          <p:cNvPicPr preferRelativeResize="0"/>
          <p:nvPr/>
        </p:nvPicPr>
        <p:blipFill rotWithShape="1">
          <a:blip r:embed="rId3">
            <a:alphaModFix/>
          </a:blip>
          <a:srcRect b="12849" l="64786" r="0" t="74462"/>
          <a:stretch/>
        </p:blipFill>
        <p:spPr>
          <a:xfrm>
            <a:off x="5871925" y="1473325"/>
            <a:ext cx="3272073" cy="725100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Google Shape;412;p30"/>
          <p:cNvSpPr txBox="1"/>
          <p:nvPr/>
        </p:nvSpPr>
        <p:spPr>
          <a:xfrm>
            <a:off x="6122600" y="976750"/>
            <a:ext cx="3000000" cy="131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3F3F3"/>
                </a:solidFill>
                <a:latin typeface="Cambria"/>
                <a:ea typeface="Cambria"/>
                <a:cs typeface="Cambria"/>
                <a:sym typeface="Cambria"/>
              </a:rPr>
              <a:t>( A = 1.16 )</a:t>
            </a:r>
            <a:endParaRPr>
              <a:solidFill>
                <a:srgbClr val="F3F3F3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3F3F3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13" name="Google Shape;413;p30"/>
          <p:cNvPicPr preferRelativeResize="0"/>
          <p:nvPr/>
        </p:nvPicPr>
        <p:blipFill rotWithShape="1">
          <a:blip r:embed="rId4">
            <a:alphaModFix/>
          </a:blip>
          <a:srcRect b="69176" l="51320" r="35270" t="25676"/>
          <a:stretch/>
        </p:blipFill>
        <p:spPr>
          <a:xfrm>
            <a:off x="4336475" y="1099025"/>
            <a:ext cx="1245101" cy="298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Google Shape;414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9125" y="920500"/>
            <a:ext cx="7254749" cy="4035449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30"/>
          <p:cNvSpPr txBox="1"/>
          <p:nvPr/>
        </p:nvSpPr>
        <p:spPr>
          <a:xfrm>
            <a:off x="7362925" y="4294050"/>
            <a:ext cx="11733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" sz="1200">
                <a:solidFill>
                  <a:srgbClr val="4A86E8"/>
                </a:solidFill>
                <a:latin typeface="Cambria"/>
                <a:ea typeface="Cambria"/>
                <a:cs typeface="Cambria"/>
                <a:sym typeface="Cambria"/>
              </a:rPr>
              <a:t>script by</a:t>
            </a:r>
            <a:endParaRPr b="1" i="1" sz="1200">
              <a:solidFill>
                <a:srgbClr val="4A86E8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" sz="1200">
                <a:solidFill>
                  <a:srgbClr val="4A86E8"/>
                </a:solidFill>
                <a:latin typeface="Cambria"/>
                <a:ea typeface="Cambria"/>
                <a:cs typeface="Cambria"/>
                <a:sym typeface="Cambria"/>
              </a:rPr>
              <a:t>Vogt+ 2013</a:t>
            </a:r>
            <a:endParaRPr sz="1200">
              <a:solidFill>
                <a:srgbClr val="4A86E8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416" name="Google Shape;416;p30"/>
          <p:cNvSpPr/>
          <p:nvPr/>
        </p:nvSpPr>
        <p:spPr>
          <a:xfrm rot="9403823">
            <a:off x="4969934" y="2364095"/>
            <a:ext cx="413103" cy="238794"/>
          </a:xfrm>
          <a:prstGeom prst="rightArrow">
            <a:avLst>
              <a:gd fmla="val 34973" name="adj1"/>
              <a:gd fmla="val 50000" name="adj2"/>
            </a:avLst>
          </a:prstGeom>
          <a:solidFill>
            <a:schemeClr val="accent5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1" name="Google Shape;421;p31"/>
          <p:cNvGrpSpPr/>
          <p:nvPr/>
        </p:nvGrpSpPr>
        <p:grpSpPr>
          <a:xfrm>
            <a:off x="0" y="725100"/>
            <a:ext cx="9144000" cy="4418400"/>
            <a:chOff x="0" y="725100"/>
            <a:chExt cx="9144000" cy="4418400"/>
          </a:xfrm>
        </p:grpSpPr>
        <p:pic>
          <p:nvPicPr>
            <p:cNvPr id="422" name="Google Shape;422;p31"/>
            <p:cNvPicPr preferRelativeResize="0"/>
            <p:nvPr/>
          </p:nvPicPr>
          <p:blipFill rotWithShape="1">
            <a:blip r:embed="rId3">
              <a:alphaModFix/>
            </a:blip>
            <a:srcRect b="19845" l="0" r="9453" t="10150"/>
            <a:stretch/>
          </p:blipFill>
          <p:spPr>
            <a:xfrm>
              <a:off x="0" y="725100"/>
              <a:ext cx="9144000" cy="4418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3" name="Google Shape;423;p31"/>
            <p:cNvPicPr preferRelativeResize="0"/>
            <p:nvPr/>
          </p:nvPicPr>
          <p:blipFill rotWithShape="1">
            <a:blip r:embed="rId3">
              <a:alphaModFix/>
            </a:blip>
            <a:srcRect b="78290" l="0" r="29617" t="15063"/>
            <a:stretch/>
          </p:blipFill>
          <p:spPr>
            <a:xfrm>
              <a:off x="1972175" y="1032500"/>
              <a:ext cx="7107297" cy="4194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4" name="Google Shape;424;p31"/>
            <p:cNvPicPr preferRelativeResize="0"/>
            <p:nvPr/>
          </p:nvPicPr>
          <p:blipFill rotWithShape="1">
            <a:blip r:embed="rId3">
              <a:alphaModFix/>
            </a:blip>
            <a:srcRect b="85862" l="0" r="55756" t="10150"/>
            <a:stretch/>
          </p:blipFill>
          <p:spPr>
            <a:xfrm>
              <a:off x="4611475" y="1451950"/>
              <a:ext cx="4467998" cy="25164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25" name="Google Shape;425;p31"/>
          <p:cNvSpPr/>
          <p:nvPr/>
        </p:nvSpPr>
        <p:spPr>
          <a:xfrm>
            <a:off x="0" y="0"/>
            <a:ext cx="9144000" cy="725100"/>
          </a:xfrm>
          <a:prstGeom prst="rect">
            <a:avLst/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" name="Google Shape;426;p31"/>
          <p:cNvSpPr txBox="1"/>
          <p:nvPr>
            <p:ph type="title"/>
          </p:nvPr>
        </p:nvSpPr>
        <p:spPr>
          <a:xfrm>
            <a:off x="160350" y="92025"/>
            <a:ext cx="8823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434343"/>
                </a:solidFill>
                <a:latin typeface="Chivo"/>
                <a:ea typeface="Chivo"/>
                <a:cs typeface="Chivo"/>
                <a:sym typeface="Chivo"/>
              </a:rPr>
              <a:t>Thesis development   </a:t>
            </a:r>
            <a:r>
              <a:rPr lang="es" sz="2400">
                <a:solidFill>
                  <a:schemeClr val="accent5"/>
                </a:solidFill>
                <a:latin typeface="Chivo"/>
                <a:ea typeface="Chivo"/>
                <a:cs typeface="Chivo"/>
                <a:sym typeface="Chivo"/>
              </a:rPr>
              <a:t>|   CIG340</a:t>
            </a:r>
            <a:endParaRPr sz="2400">
              <a:solidFill>
                <a:srgbClr val="434343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sp>
        <p:nvSpPr>
          <p:cNvPr id="427" name="Google Shape;427;p31"/>
          <p:cNvSpPr txBox="1"/>
          <p:nvPr/>
        </p:nvSpPr>
        <p:spPr>
          <a:xfrm>
            <a:off x="6020725" y="1526925"/>
            <a:ext cx="30330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3F3F3"/>
                </a:solidFill>
                <a:latin typeface="Cambria"/>
                <a:ea typeface="Cambria"/>
                <a:cs typeface="Cambria"/>
                <a:sym typeface="Cambria"/>
              </a:rPr>
              <a:t>( A = 1.03 )</a:t>
            </a:r>
            <a:endParaRPr>
              <a:solidFill>
                <a:srgbClr val="F3F3F3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3F3F3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3F3F3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F3F3F3"/>
                </a:solidFill>
                <a:latin typeface="Cambria"/>
                <a:ea typeface="Cambria"/>
                <a:cs typeface="Cambria"/>
                <a:sym typeface="Cambria"/>
              </a:rPr>
              <a:t>Optical:</a:t>
            </a:r>
            <a:endParaRPr b="1">
              <a:solidFill>
                <a:srgbClr val="F3F3F3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TOS ~2h  (r SDSS)</a:t>
            </a:r>
            <a:endParaRPr sz="1200">
              <a:solidFill>
                <a:srgbClr val="FFFFFF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(WFC at INT-ING, La Palma)</a:t>
            </a:r>
            <a:endParaRPr sz="1200">
              <a:solidFill>
                <a:srgbClr val="FFFFFF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428" name="Google Shape;428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1571" y="1793950"/>
            <a:ext cx="3321926" cy="2907300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/>
          <p:nvPr/>
        </p:nvSpPr>
        <p:spPr>
          <a:xfrm>
            <a:off x="0" y="0"/>
            <a:ext cx="9144000" cy="725100"/>
          </a:xfrm>
          <a:prstGeom prst="rect">
            <a:avLst/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14"/>
          <p:cNvSpPr txBox="1"/>
          <p:nvPr>
            <p:ph type="title"/>
          </p:nvPr>
        </p:nvSpPr>
        <p:spPr>
          <a:xfrm>
            <a:off x="160350" y="76200"/>
            <a:ext cx="8823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434343"/>
                </a:solidFill>
                <a:latin typeface="Chivo"/>
                <a:ea typeface="Chivo"/>
                <a:cs typeface="Chivo"/>
                <a:sym typeface="Chivo"/>
              </a:rPr>
              <a:t>AMIGA   </a:t>
            </a:r>
            <a:r>
              <a:rPr lang="es" sz="2400">
                <a:solidFill>
                  <a:schemeClr val="accent5"/>
                </a:solidFill>
                <a:latin typeface="Chivo"/>
                <a:ea typeface="Chivo"/>
                <a:cs typeface="Chivo"/>
                <a:sym typeface="Chivo"/>
              </a:rPr>
              <a:t>|</a:t>
            </a:r>
            <a:r>
              <a:rPr lang="es" sz="2400">
                <a:solidFill>
                  <a:srgbClr val="434343"/>
                </a:solidFill>
                <a:latin typeface="Chivo"/>
                <a:ea typeface="Chivo"/>
                <a:cs typeface="Chivo"/>
                <a:sym typeface="Chivo"/>
              </a:rPr>
              <a:t>   </a:t>
            </a:r>
            <a:r>
              <a:rPr lang="es" sz="2400">
                <a:solidFill>
                  <a:schemeClr val="accent5"/>
                </a:solidFill>
                <a:latin typeface="Chivo"/>
                <a:ea typeface="Chivo"/>
                <a:cs typeface="Chivo"/>
                <a:sym typeface="Chivo"/>
              </a:rPr>
              <a:t>project description</a:t>
            </a:r>
            <a:endParaRPr sz="2400">
              <a:solidFill>
                <a:schemeClr val="accent5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sp>
        <p:nvSpPr>
          <p:cNvPr id="66" name="Google Shape;66;p14"/>
          <p:cNvSpPr txBox="1"/>
          <p:nvPr/>
        </p:nvSpPr>
        <p:spPr>
          <a:xfrm>
            <a:off x="160350" y="813100"/>
            <a:ext cx="5869800" cy="40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latin typeface="Cambria"/>
                <a:ea typeface="Cambria"/>
                <a:cs typeface="Cambria"/>
                <a:sym typeface="Cambria"/>
              </a:rPr>
              <a:t>AMIGA</a:t>
            </a:r>
            <a:r>
              <a:rPr b="1" lang="es" sz="1500">
                <a:latin typeface="Cambria"/>
                <a:ea typeface="Cambria"/>
                <a:cs typeface="Cambria"/>
                <a:sym typeface="Cambria"/>
              </a:rPr>
              <a:t> </a:t>
            </a:r>
            <a:r>
              <a:rPr lang="es" sz="1500">
                <a:latin typeface="Cambria"/>
                <a:ea typeface="Cambria"/>
                <a:cs typeface="Cambria"/>
                <a:sym typeface="Cambria"/>
              </a:rPr>
              <a:t>=</a:t>
            </a:r>
            <a:r>
              <a:rPr b="1" lang="es" sz="1500">
                <a:latin typeface="Cambria"/>
                <a:ea typeface="Cambria"/>
                <a:cs typeface="Cambria"/>
                <a:sym typeface="Cambria"/>
              </a:rPr>
              <a:t> A</a:t>
            </a:r>
            <a:r>
              <a:rPr lang="es" sz="1500">
                <a:latin typeface="Cambria"/>
                <a:ea typeface="Cambria"/>
                <a:cs typeface="Cambria"/>
                <a:sym typeface="Cambria"/>
              </a:rPr>
              <a:t>nalysis of the interstellar </a:t>
            </a:r>
            <a:r>
              <a:rPr b="1" lang="es" sz="1500">
                <a:latin typeface="Cambria"/>
                <a:ea typeface="Cambria"/>
                <a:cs typeface="Cambria"/>
                <a:sym typeface="Cambria"/>
              </a:rPr>
              <a:t>M</a:t>
            </a:r>
            <a:r>
              <a:rPr lang="es" sz="1500">
                <a:latin typeface="Cambria"/>
                <a:ea typeface="Cambria"/>
                <a:cs typeface="Cambria"/>
                <a:sym typeface="Cambria"/>
              </a:rPr>
              <a:t>edium of </a:t>
            </a:r>
            <a:r>
              <a:rPr b="1" lang="es" sz="1500">
                <a:latin typeface="Cambria"/>
                <a:ea typeface="Cambria"/>
                <a:cs typeface="Cambria"/>
                <a:sym typeface="Cambria"/>
              </a:rPr>
              <a:t>I</a:t>
            </a:r>
            <a:r>
              <a:rPr lang="es" sz="1500">
                <a:latin typeface="Cambria"/>
                <a:ea typeface="Cambria"/>
                <a:cs typeface="Cambria"/>
                <a:sym typeface="Cambria"/>
              </a:rPr>
              <a:t>solated </a:t>
            </a:r>
            <a:r>
              <a:rPr b="1" lang="es" sz="1500">
                <a:latin typeface="Cambria"/>
                <a:ea typeface="Cambria"/>
                <a:cs typeface="Cambria"/>
                <a:sym typeface="Cambria"/>
              </a:rPr>
              <a:t>GA</a:t>
            </a:r>
            <a:r>
              <a:rPr lang="es" sz="1500">
                <a:latin typeface="Cambria"/>
                <a:ea typeface="Cambria"/>
                <a:cs typeface="Cambria"/>
                <a:sym typeface="Cambria"/>
              </a:rPr>
              <a:t>laxies</a:t>
            </a:r>
            <a:endParaRPr sz="1500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67" name="Google Shape;67;p14"/>
          <p:cNvSpPr txBox="1"/>
          <p:nvPr/>
        </p:nvSpPr>
        <p:spPr>
          <a:xfrm>
            <a:off x="129750" y="1219000"/>
            <a:ext cx="5295000" cy="8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mbria"/>
              <a:buChar char="★"/>
            </a:pPr>
            <a:r>
              <a:rPr lang="es">
                <a:latin typeface="Cambria"/>
                <a:ea typeface="Cambria"/>
                <a:cs typeface="Cambria"/>
                <a:sym typeface="Cambria"/>
              </a:rPr>
              <a:t>multiwavelength study</a:t>
            </a:r>
            <a:endParaRPr>
              <a:latin typeface="Cambria"/>
              <a:ea typeface="Cambria"/>
              <a:cs typeface="Cambria"/>
              <a:sym typeface="Cambri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mbria"/>
              <a:buChar char="★"/>
            </a:pPr>
            <a:r>
              <a:rPr lang="es">
                <a:latin typeface="Cambria"/>
                <a:ea typeface="Cambria"/>
                <a:cs typeface="Cambria"/>
                <a:sym typeface="Cambria"/>
              </a:rPr>
              <a:t>CIG   </a:t>
            </a:r>
            <a:r>
              <a:rPr b="1" i="1" lang="es" sz="1200">
                <a:solidFill>
                  <a:srgbClr val="4A86E8"/>
                </a:solidFill>
                <a:latin typeface="Cambria"/>
                <a:ea typeface="Cambria"/>
                <a:cs typeface="Cambria"/>
                <a:sym typeface="Cambria"/>
              </a:rPr>
              <a:t>Karachentseva 1973</a:t>
            </a:r>
            <a:endParaRPr b="1" i="1" sz="1200">
              <a:solidFill>
                <a:srgbClr val="4A86E8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68" name="Google Shape;68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275" y="1860200"/>
            <a:ext cx="4788826" cy="2334401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4"/>
          <p:cNvSpPr txBox="1"/>
          <p:nvPr/>
        </p:nvSpPr>
        <p:spPr>
          <a:xfrm>
            <a:off x="249700" y="4183025"/>
            <a:ext cx="2335800" cy="29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" sz="1200">
                <a:solidFill>
                  <a:srgbClr val="4A86E8"/>
                </a:solidFill>
                <a:latin typeface="Cambria"/>
                <a:ea typeface="Cambria"/>
                <a:cs typeface="Cambria"/>
                <a:sym typeface="Cambria"/>
              </a:rPr>
              <a:t>Argudo-Fernández+ 2013</a:t>
            </a:r>
            <a:endParaRPr sz="1200">
              <a:solidFill>
                <a:srgbClr val="4A86E8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70" name="Google Shape;70;p14"/>
          <p:cNvSpPr txBox="1"/>
          <p:nvPr/>
        </p:nvSpPr>
        <p:spPr>
          <a:xfrm>
            <a:off x="5424750" y="1611800"/>
            <a:ext cx="25548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latin typeface="Cambria"/>
                <a:ea typeface="Cambria"/>
                <a:cs typeface="Cambria"/>
                <a:sym typeface="Cambria"/>
              </a:rPr>
              <a:t>1) local number density      </a:t>
            </a:r>
            <a:r>
              <a:rPr i="1" lang="es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η</a:t>
            </a:r>
            <a:r>
              <a:rPr b="1" baseline="-25000" i="1" lang="es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k</a:t>
            </a:r>
            <a:endParaRPr b="1" baseline="-25000" i="1">
              <a:latin typeface="Cambria"/>
              <a:ea typeface="Cambria"/>
              <a:cs typeface="Cambria"/>
              <a:sym typeface="Cambria"/>
            </a:endParaRPr>
          </a:p>
        </p:txBody>
      </p:sp>
      <p:grpSp>
        <p:nvGrpSpPr>
          <p:cNvPr id="71" name="Google Shape;71;p14"/>
          <p:cNvGrpSpPr/>
          <p:nvPr/>
        </p:nvGrpSpPr>
        <p:grpSpPr>
          <a:xfrm>
            <a:off x="5424750" y="3305225"/>
            <a:ext cx="3578150" cy="1326575"/>
            <a:chOff x="5424750" y="3305225"/>
            <a:chExt cx="3578150" cy="1326575"/>
          </a:xfrm>
        </p:grpSpPr>
        <p:pic>
          <p:nvPicPr>
            <p:cNvPr id="72" name="Google Shape;72;p14"/>
            <p:cNvPicPr preferRelativeResize="0"/>
            <p:nvPr/>
          </p:nvPicPr>
          <p:blipFill rotWithShape="1">
            <a:blip r:embed="rId4">
              <a:alphaModFix/>
            </a:blip>
            <a:srcRect b="17721" l="2321" r="54198" t="68182"/>
            <a:stretch/>
          </p:blipFill>
          <p:spPr>
            <a:xfrm>
              <a:off x="5424750" y="3906700"/>
              <a:ext cx="3578150" cy="725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" name="Google Shape;73;p14"/>
            <p:cNvPicPr preferRelativeResize="0"/>
            <p:nvPr/>
          </p:nvPicPr>
          <p:blipFill rotWithShape="1">
            <a:blip r:embed="rId4">
              <a:alphaModFix/>
            </a:blip>
            <a:srcRect b="47297" l="4298" r="61144" t="39527"/>
            <a:stretch/>
          </p:blipFill>
          <p:spPr>
            <a:xfrm>
              <a:off x="5424750" y="3305225"/>
              <a:ext cx="2843875" cy="6776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4" name="Google Shape;74;p14"/>
            <p:cNvPicPr preferRelativeResize="0"/>
            <p:nvPr/>
          </p:nvPicPr>
          <p:blipFill rotWithShape="1">
            <a:blip r:embed="rId4">
              <a:alphaModFix/>
            </a:blip>
            <a:srcRect b="32805" l="4545" r="81002" t="54019"/>
            <a:stretch/>
          </p:blipFill>
          <p:spPr>
            <a:xfrm>
              <a:off x="7813525" y="3305225"/>
              <a:ext cx="1189373" cy="67767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5" name="Google Shape;75;p14"/>
          <p:cNvSpPr txBox="1"/>
          <p:nvPr/>
        </p:nvSpPr>
        <p:spPr>
          <a:xfrm>
            <a:off x="6731400" y="4631800"/>
            <a:ext cx="2335800" cy="29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" sz="1200">
                <a:solidFill>
                  <a:srgbClr val="4A86E8"/>
                </a:solidFill>
                <a:latin typeface="Cambria"/>
                <a:ea typeface="Cambria"/>
                <a:cs typeface="Cambria"/>
                <a:sym typeface="Cambria"/>
              </a:rPr>
              <a:t>Verley+ 2007b</a:t>
            </a:r>
            <a:endParaRPr sz="1200">
              <a:solidFill>
                <a:srgbClr val="4A86E8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cxnSp>
        <p:nvCxnSpPr>
          <p:cNvPr id="76" name="Google Shape;76;p14"/>
          <p:cNvCxnSpPr/>
          <p:nvPr/>
        </p:nvCxnSpPr>
        <p:spPr>
          <a:xfrm>
            <a:off x="5236675" y="1321450"/>
            <a:ext cx="0" cy="356430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7" name="Google Shape;77;p14"/>
          <p:cNvSpPr txBox="1"/>
          <p:nvPr/>
        </p:nvSpPr>
        <p:spPr>
          <a:xfrm>
            <a:off x="5424750" y="2762525"/>
            <a:ext cx="3000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s" sz="1200">
                <a:latin typeface="Cambria"/>
                <a:ea typeface="Cambria"/>
                <a:cs typeface="Cambria"/>
                <a:sym typeface="Cambria"/>
              </a:rPr>
              <a:t>2) tidal force estimation      </a:t>
            </a:r>
            <a:r>
              <a:rPr i="1" lang="es">
                <a:latin typeface="Cambria"/>
                <a:ea typeface="Cambria"/>
                <a:cs typeface="Cambria"/>
                <a:sym typeface="Cambria"/>
              </a:rPr>
              <a:t>Q</a:t>
            </a:r>
            <a:r>
              <a:rPr b="1" baseline="-25000" i="1" lang="es">
                <a:latin typeface="Cambria"/>
                <a:ea typeface="Cambria"/>
                <a:cs typeface="Cambria"/>
                <a:sym typeface="Cambria"/>
              </a:rPr>
              <a:t>k</a:t>
            </a:r>
            <a:endParaRPr baseline="-25000" i="1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78" name="Google Shape;78;p14"/>
          <p:cNvPicPr preferRelativeResize="0"/>
          <p:nvPr/>
        </p:nvPicPr>
        <p:blipFill rotWithShape="1">
          <a:blip r:embed="rId5">
            <a:alphaModFix/>
          </a:blip>
          <a:srcRect b="34236" l="52471" r="28673" t="53160"/>
          <a:stretch/>
        </p:blipFill>
        <p:spPr>
          <a:xfrm>
            <a:off x="5512050" y="2052275"/>
            <a:ext cx="1551701" cy="648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4"/>
          <p:cNvPicPr preferRelativeResize="0"/>
          <p:nvPr/>
        </p:nvPicPr>
        <p:blipFill rotWithShape="1">
          <a:blip r:embed="rId5">
            <a:alphaModFix/>
          </a:blip>
          <a:srcRect b="29637" l="52471" r="28673" t="64754"/>
          <a:stretch/>
        </p:blipFill>
        <p:spPr>
          <a:xfrm>
            <a:off x="7291525" y="2232188"/>
            <a:ext cx="1551701" cy="28845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4"/>
          <p:cNvSpPr txBox="1"/>
          <p:nvPr/>
        </p:nvSpPr>
        <p:spPr>
          <a:xfrm>
            <a:off x="5282125" y="1211200"/>
            <a:ext cx="20094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mbria"/>
              <a:buChar char="★"/>
            </a:pPr>
            <a:r>
              <a:rPr lang="es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isolation criteria:</a:t>
            </a:r>
            <a:endParaRPr b="1" i="1" sz="1000">
              <a:solidFill>
                <a:srgbClr val="4A86E8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grpSp>
        <p:nvGrpSpPr>
          <p:cNvPr id="81" name="Google Shape;81;p14"/>
          <p:cNvGrpSpPr/>
          <p:nvPr/>
        </p:nvGrpSpPr>
        <p:grpSpPr>
          <a:xfrm>
            <a:off x="3345550" y="4267500"/>
            <a:ext cx="1776338" cy="876000"/>
            <a:chOff x="3116950" y="4267500"/>
            <a:chExt cx="1776338" cy="876000"/>
          </a:xfrm>
        </p:grpSpPr>
        <p:cxnSp>
          <p:nvCxnSpPr>
            <p:cNvPr id="82" name="Google Shape;82;p14"/>
            <p:cNvCxnSpPr/>
            <p:nvPr/>
          </p:nvCxnSpPr>
          <p:spPr>
            <a:xfrm flipH="1" rot="10800000">
              <a:off x="3913213" y="4722000"/>
              <a:ext cx="719700" cy="90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3" name="Google Shape;83;p14"/>
            <p:cNvCxnSpPr/>
            <p:nvPr/>
          </p:nvCxnSpPr>
          <p:spPr>
            <a:xfrm flipH="1" rot="10800000">
              <a:off x="4034388" y="4328900"/>
              <a:ext cx="2100" cy="48810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84" name="Google Shape;84;p14"/>
            <p:cNvSpPr txBox="1"/>
            <p:nvPr/>
          </p:nvSpPr>
          <p:spPr>
            <a:xfrm>
              <a:off x="3116950" y="4267500"/>
              <a:ext cx="917400" cy="488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000"/>
                <a:t>l</a:t>
              </a:r>
              <a:r>
                <a:rPr lang="es" sz="1000">
                  <a:latin typeface="Cambria"/>
                  <a:ea typeface="Cambria"/>
                  <a:cs typeface="Cambria"/>
                  <a:sym typeface="Cambria"/>
                </a:rPr>
                <a:t>ocal number</a:t>
              </a:r>
              <a:endParaRPr sz="1000">
                <a:latin typeface="Cambria"/>
                <a:ea typeface="Cambria"/>
                <a:cs typeface="Cambria"/>
                <a:sym typeface="Cambria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000">
                  <a:latin typeface="Cambria"/>
                  <a:ea typeface="Cambria"/>
                  <a:cs typeface="Cambria"/>
                  <a:sym typeface="Cambria"/>
                </a:rPr>
                <a:t>density</a:t>
              </a:r>
              <a:endParaRPr sz="1000"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85" name="Google Shape;85;p14"/>
            <p:cNvSpPr txBox="1"/>
            <p:nvPr/>
          </p:nvSpPr>
          <p:spPr>
            <a:xfrm>
              <a:off x="4034388" y="4688100"/>
              <a:ext cx="858900" cy="45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000">
                  <a:latin typeface="Cambria"/>
                  <a:ea typeface="Cambria"/>
                  <a:cs typeface="Cambria"/>
                  <a:sym typeface="Cambria"/>
                </a:rPr>
                <a:t>tidal force</a:t>
              </a:r>
              <a:endParaRPr sz="1000">
                <a:latin typeface="Cambria"/>
                <a:ea typeface="Cambria"/>
                <a:cs typeface="Cambria"/>
                <a:sym typeface="Cambria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000">
                  <a:latin typeface="Cambria"/>
                  <a:ea typeface="Cambria"/>
                  <a:cs typeface="Cambria"/>
                  <a:sym typeface="Cambria"/>
                </a:rPr>
                <a:t>estimation</a:t>
              </a:r>
              <a:endParaRPr sz="1000">
                <a:latin typeface="Cambria"/>
                <a:ea typeface="Cambria"/>
                <a:cs typeface="Cambria"/>
                <a:sym typeface="Cambria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3" name="Google Shape;433;p32"/>
          <p:cNvGrpSpPr/>
          <p:nvPr/>
        </p:nvGrpSpPr>
        <p:grpSpPr>
          <a:xfrm>
            <a:off x="0" y="725100"/>
            <a:ext cx="9144000" cy="4418400"/>
            <a:chOff x="0" y="725100"/>
            <a:chExt cx="9144000" cy="4418400"/>
          </a:xfrm>
        </p:grpSpPr>
        <p:pic>
          <p:nvPicPr>
            <p:cNvPr id="434" name="Google Shape;434;p32"/>
            <p:cNvPicPr preferRelativeResize="0"/>
            <p:nvPr/>
          </p:nvPicPr>
          <p:blipFill rotWithShape="1">
            <a:blip r:embed="rId3">
              <a:alphaModFix/>
            </a:blip>
            <a:srcRect b="19845" l="0" r="9453" t="10150"/>
            <a:stretch/>
          </p:blipFill>
          <p:spPr>
            <a:xfrm>
              <a:off x="0" y="725100"/>
              <a:ext cx="9144000" cy="4418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5" name="Google Shape;435;p32"/>
            <p:cNvPicPr preferRelativeResize="0"/>
            <p:nvPr/>
          </p:nvPicPr>
          <p:blipFill rotWithShape="1">
            <a:blip r:embed="rId3">
              <a:alphaModFix/>
            </a:blip>
            <a:srcRect b="78290" l="0" r="29617" t="15063"/>
            <a:stretch/>
          </p:blipFill>
          <p:spPr>
            <a:xfrm>
              <a:off x="1972175" y="1032500"/>
              <a:ext cx="7107297" cy="4194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6" name="Google Shape;436;p32"/>
            <p:cNvPicPr preferRelativeResize="0"/>
            <p:nvPr/>
          </p:nvPicPr>
          <p:blipFill rotWithShape="1">
            <a:blip r:embed="rId3">
              <a:alphaModFix/>
            </a:blip>
            <a:srcRect b="85862" l="0" r="55756" t="10150"/>
            <a:stretch/>
          </p:blipFill>
          <p:spPr>
            <a:xfrm>
              <a:off x="4611475" y="1451950"/>
              <a:ext cx="4467998" cy="25164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37" name="Google Shape;437;p32"/>
          <p:cNvSpPr/>
          <p:nvPr/>
        </p:nvSpPr>
        <p:spPr>
          <a:xfrm>
            <a:off x="0" y="0"/>
            <a:ext cx="9144000" cy="725100"/>
          </a:xfrm>
          <a:prstGeom prst="rect">
            <a:avLst/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32"/>
          <p:cNvSpPr txBox="1"/>
          <p:nvPr>
            <p:ph type="title"/>
          </p:nvPr>
        </p:nvSpPr>
        <p:spPr>
          <a:xfrm>
            <a:off x="160350" y="92025"/>
            <a:ext cx="8823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434343"/>
                </a:solidFill>
                <a:latin typeface="Chivo"/>
                <a:ea typeface="Chivo"/>
                <a:cs typeface="Chivo"/>
                <a:sym typeface="Chivo"/>
              </a:rPr>
              <a:t>Thesis development   </a:t>
            </a:r>
            <a:r>
              <a:rPr lang="es" sz="2400">
                <a:solidFill>
                  <a:schemeClr val="accent5"/>
                </a:solidFill>
                <a:latin typeface="Chivo"/>
                <a:ea typeface="Chivo"/>
                <a:cs typeface="Chivo"/>
                <a:sym typeface="Chivo"/>
              </a:rPr>
              <a:t>|   CIG340</a:t>
            </a:r>
            <a:endParaRPr sz="2400">
              <a:solidFill>
                <a:srgbClr val="434343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sp>
        <p:nvSpPr>
          <p:cNvPr id="439" name="Google Shape;439;p32"/>
          <p:cNvSpPr txBox="1"/>
          <p:nvPr/>
        </p:nvSpPr>
        <p:spPr>
          <a:xfrm>
            <a:off x="6020725" y="1526925"/>
            <a:ext cx="30330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3F3F3"/>
                </a:solidFill>
                <a:latin typeface="Cambria"/>
                <a:ea typeface="Cambria"/>
                <a:cs typeface="Cambria"/>
                <a:sym typeface="Cambria"/>
              </a:rPr>
              <a:t>( A = 1.03 )</a:t>
            </a:r>
            <a:endParaRPr>
              <a:solidFill>
                <a:srgbClr val="F3F3F3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3F3F3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3F3F3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F3F3F3"/>
                </a:solidFill>
                <a:latin typeface="Cambria"/>
                <a:ea typeface="Cambria"/>
                <a:cs typeface="Cambria"/>
                <a:sym typeface="Cambria"/>
              </a:rPr>
              <a:t>Optical:</a:t>
            </a:r>
            <a:endParaRPr b="1">
              <a:solidFill>
                <a:srgbClr val="F3F3F3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TOS ~2h  (r SDSS)</a:t>
            </a:r>
            <a:endParaRPr sz="1200">
              <a:solidFill>
                <a:srgbClr val="FFFFFF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(WFC at INT-ING, La Palma)</a:t>
            </a:r>
            <a:endParaRPr sz="1200">
              <a:solidFill>
                <a:srgbClr val="FFFFFF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440" name="Google Shape;440;p32"/>
          <p:cNvPicPr preferRelativeResize="0"/>
          <p:nvPr/>
        </p:nvPicPr>
        <p:blipFill rotWithShape="1">
          <a:blip r:embed="rId4">
            <a:alphaModFix/>
          </a:blip>
          <a:srcRect b="19203" l="12755" r="8751" t="30487"/>
          <a:stretch/>
        </p:blipFill>
        <p:spPr>
          <a:xfrm>
            <a:off x="160350" y="1428875"/>
            <a:ext cx="6926851" cy="2774901"/>
          </a:xfrm>
          <a:prstGeom prst="rect">
            <a:avLst/>
          </a:prstGeom>
          <a:noFill/>
          <a:ln>
            <a:noFill/>
          </a:ln>
        </p:spPr>
      </p:pic>
      <p:sp>
        <p:nvSpPr>
          <p:cNvPr id="441" name="Google Shape;441;p32"/>
          <p:cNvSpPr txBox="1"/>
          <p:nvPr/>
        </p:nvSpPr>
        <p:spPr>
          <a:xfrm>
            <a:off x="586225" y="4274700"/>
            <a:ext cx="1781100" cy="4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120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g-i</a:t>
            </a:r>
            <a:r>
              <a:rPr lang="es" sz="120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 SDSS, inner 3’ x 3’</a:t>
            </a:r>
            <a:endParaRPr sz="1200">
              <a:solidFill>
                <a:srgbClr val="FFFFFF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442" name="Google Shape;442;p32"/>
          <p:cNvSpPr txBox="1"/>
          <p:nvPr/>
        </p:nvSpPr>
        <p:spPr>
          <a:xfrm>
            <a:off x="3881275" y="4274700"/>
            <a:ext cx="3074100" cy="3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inner 9' x 9'		      … ongoing work</a:t>
            </a:r>
            <a:endParaRPr sz="1200">
              <a:solidFill>
                <a:srgbClr val="FFFFFF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443" name="Google Shape;443;p32"/>
          <p:cNvSpPr txBox="1"/>
          <p:nvPr/>
        </p:nvSpPr>
        <p:spPr>
          <a:xfrm>
            <a:off x="1720775" y="4408800"/>
            <a:ext cx="11733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" sz="1200">
                <a:solidFill>
                  <a:srgbClr val="4A86E8"/>
                </a:solidFill>
                <a:latin typeface="Cambria"/>
                <a:ea typeface="Cambria"/>
                <a:cs typeface="Cambria"/>
                <a:sym typeface="Cambria"/>
              </a:rPr>
              <a:t>Scott+ 2014</a:t>
            </a:r>
            <a:endParaRPr sz="1200">
              <a:solidFill>
                <a:srgbClr val="4A86E8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8" name="Google Shape;448;p33"/>
          <p:cNvGrpSpPr/>
          <p:nvPr/>
        </p:nvGrpSpPr>
        <p:grpSpPr>
          <a:xfrm>
            <a:off x="0" y="725100"/>
            <a:ext cx="9144000" cy="4418400"/>
            <a:chOff x="0" y="725100"/>
            <a:chExt cx="9144000" cy="4418400"/>
          </a:xfrm>
        </p:grpSpPr>
        <p:pic>
          <p:nvPicPr>
            <p:cNvPr id="449" name="Google Shape;449;p33"/>
            <p:cNvPicPr preferRelativeResize="0"/>
            <p:nvPr/>
          </p:nvPicPr>
          <p:blipFill rotWithShape="1">
            <a:blip r:embed="rId3">
              <a:alphaModFix/>
            </a:blip>
            <a:srcRect b="19845" l="0" r="9453" t="10150"/>
            <a:stretch/>
          </p:blipFill>
          <p:spPr>
            <a:xfrm>
              <a:off x="0" y="725100"/>
              <a:ext cx="9144000" cy="4418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0" name="Google Shape;450;p33"/>
            <p:cNvPicPr preferRelativeResize="0"/>
            <p:nvPr/>
          </p:nvPicPr>
          <p:blipFill rotWithShape="1">
            <a:blip r:embed="rId3">
              <a:alphaModFix/>
            </a:blip>
            <a:srcRect b="78290" l="0" r="29617" t="15063"/>
            <a:stretch/>
          </p:blipFill>
          <p:spPr>
            <a:xfrm>
              <a:off x="1972175" y="1032500"/>
              <a:ext cx="7107297" cy="4194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1" name="Google Shape;451;p33"/>
            <p:cNvPicPr preferRelativeResize="0"/>
            <p:nvPr/>
          </p:nvPicPr>
          <p:blipFill rotWithShape="1">
            <a:blip r:embed="rId3">
              <a:alphaModFix/>
            </a:blip>
            <a:srcRect b="85862" l="0" r="55756" t="10150"/>
            <a:stretch/>
          </p:blipFill>
          <p:spPr>
            <a:xfrm>
              <a:off x="4611475" y="1451950"/>
              <a:ext cx="4467998" cy="25164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52" name="Google Shape;452;p33"/>
          <p:cNvSpPr/>
          <p:nvPr/>
        </p:nvSpPr>
        <p:spPr>
          <a:xfrm>
            <a:off x="0" y="0"/>
            <a:ext cx="9144000" cy="725100"/>
          </a:xfrm>
          <a:prstGeom prst="rect">
            <a:avLst/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" name="Google Shape;453;p33"/>
          <p:cNvSpPr txBox="1"/>
          <p:nvPr>
            <p:ph type="title"/>
          </p:nvPr>
        </p:nvSpPr>
        <p:spPr>
          <a:xfrm>
            <a:off x="160350" y="92025"/>
            <a:ext cx="8823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434343"/>
                </a:solidFill>
                <a:latin typeface="Chivo"/>
                <a:ea typeface="Chivo"/>
                <a:cs typeface="Chivo"/>
                <a:sym typeface="Chivo"/>
              </a:rPr>
              <a:t>Thesis development   </a:t>
            </a:r>
            <a:r>
              <a:rPr lang="es" sz="2400">
                <a:solidFill>
                  <a:schemeClr val="accent5"/>
                </a:solidFill>
                <a:latin typeface="Chivo"/>
                <a:ea typeface="Chivo"/>
                <a:cs typeface="Chivo"/>
                <a:sym typeface="Chivo"/>
              </a:rPr>
              <a:t>|   CIG340</a:t>
            </a:r>
            <a:endParaRPr sz="2400">
              <a:solidFill>
                <a:srgbClr val="434343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sp>
        <p:nvSpPr>
          <p:cNvPr id="454" name="Google Shape;454;p33"/>
          <p:cNvSpPr txBox="1"/>
          <p:nvPr/>
        </p:nvSpPr>
        <p:spPr>
          <a:xfrm>
            <a:off x="6020725" y="1526925"/>
            <a:ext cx="30330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3F3F3"/>
                </a:solidFill>
                <a:latin typeface="Cambria"/>
                <a:ea typeface="Cambria"/>
                <a:cs typeface="Cambria"/>
                <a:sym typeface="Cambria"/>
              </a:rPr>
              <a:t>( A = 1.03 )</a:t>
            </a:r>
            <a:endParaRPr>
              <a:solidFill>
                <a:srgbClr val="F3F3F3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3F3F3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3F3F3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F3F3F3"/>
                </a:solidFill>
                <a:latin typeface="Cambria"/>
                <a:ea typeface="Cambria"/>
                <a:cs typeface="Cambria"/>
                <a:sym typeface="Cambria"/>
              </a:rPr>
              <a:t>Optical:</a:t>
            </a:r>
            <a:endParaRPr b="1">
              <a:solidFill>
                <a:srgbClr val="F3F3F3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TOS ~2h  (r SDSS)</a:t>
            </a:r>
            <a:endParaRPr sz="1200">
              <a:solidFill>
                <a:srgbClr val="FFFFFF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(WFC at INT-ING, La Palma)</a:t>
            </a:r>
            <a:endParaRPr sz="1200">
              <a:solidFill>
                <a:srgbClr val="FFFFFF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455" name="Google Shape;455;p33"/>
          <p:cNvPicPr preferRelativeResize="0"/>
          <p:nvPr/>
        </p:nvPicPr>
        <p:blipFill rotWithShape="1">
          <a:blip r:embed="rId4">
            <a:alphaModFix/>
          </a:blip>
          <a:srcRect b="24844" l="13073" r="13645" t="37044"/>
          <a:stretch/>
        </p:blipFill>
        <p:spPr>
          <a:xfrm>
            <a:off x="206450" y="1981075"/>
            <a:ext cx="8777199" cy="2853093"/>
          </a:xfrm>
          <a:prstGeom prst="rect">
            <a:avLst/>
          </a:prstGeom>
          <a:noFill/>
          <a:ln>
            <a:noFill/>
          </a:ln>
        </p:spPr>
      </p:pic>
      <p:sp>
        <p:nvSpPr>
          <p:cNvPr id="456" name="Google Shape;456;p33"/>
          <p:cNvSpPr txBox="1"/>
          <p:nvPr/>
        </p:nvSpPr>
        <p:spPr>
          <a:xfrm>
            <a:off x="7737200" y="4545725"/>
            <a:ext cx="11733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" sz="1200">
                <a:solidFill>
                  <a:srgbClr val="4A86E8"/>
                </a:solidFill>
                <a:latin typeface="Cambria"/>
                <a:ea typeface="Cambria"/>
                <a:cs typeface="Cambria"/>
                <a:sym typeface="Cambria"/>
              </a:rPr>
              <a:t>Scott+ 2014</a:t>
            </a:r>
            <a:endParaRPr sz="1200">
              <a:solidFill>
                <a:srgbClr val="4A86E8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457" name="Google Shape;457;p33"/>
          <p:cNvSpPr txBox="1"/>
          <p:nvPr/>
        </p:nvSpPr>
        <p:spPr>
          <a:xfrm>
            <a:off x="451725" y="1646775"/>
            <a:ext cx="8458800" cy="4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HI contours			        Isovelocity contours	    Velocity field			   </a:t>
            </a:r>
            <a:endParaRPr>
              <a:solidFill>
                <a:srgbClr val="FFFFFF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34"/>
          <p:cNvSpPr/>
          <p:nvPr/>
        </p:nvSpPr>
        <p:spPr>
          <a:xfrm>
            <a:off x="0" y="0"/>
            <a:ext cx="9144000" cy="725100"/>
          </a:xfrm>
          <a:prstGeom prst="rect">
            <a:avLst/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3" name="Google Shape;463;p34"/>
          <p:cNvSpPr txBox="1"/>
          <p:nvPr>
            <p:ph type="title"/>
          </p:nvPr>
        </p:nvSpPr>
        <p:spPr>
          <a:xfrm>
            <a:off x="160350" y="92025"/>
            <a:ext cx="8823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434343"/>
                </a:solidFill>
                <a:latin typeface="Chivo"/>
                <a:ea typeface="Chivo"/>
                <a:cs typeface="Chivo"/>
                <a:sym typeface="Chivo"/>
              </a:rPr>
              <a:t>Thesis development   </a:t>
            </a:r>
            <a:r>
              <a:rPr lang="es" sz="2400">
                <a:solidFill>
                  <a:schemeClr val="accent5"/>
                </a:solidFill>
                <a:latin typeface="Chivo"/>
                <a:ea typeface="Chivo"/>
                <a:cs typeface="Chivo"/>
                <a:sym typeface="Chivo"/>
              </a:rPr>
              <a:t>|   Work to come...</a:t>
            </a:r>
            <a:endParaRPr sz="2400">
              <a:solidFill>
                <a:srgbClr val="434343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pic>
        <p:nvPicPr>
          <p:cNvPr id="464" name="Google Shape;464;p34"/>
          <p:cNvPicPr preferRelativeResize="0"/>
          <p:nvPr/>
        </p:nvPicPr>
        <p:blipFill rotWithShape="1">
          <a:blip r:embed="rId3">
            <a:alphaModFix/>
          </a:blip>
          <a:srcRect b="10899" l="6673" r="5057" t="20850"/>
          <a:stretch/>
        </p:blipFill>
        <p:spPr>
          <a:xfrm>
            <a:off x="0" y="725100"/>
            <a:ext cx="9144000" cy="4418724"/>
          </a:xfrm>
          <a:prstGeom prst="rect">
            <a:avLst/>
          </a:prstGeom>
          <a:noFill/>
          <a:ln>
            <a:noFill/>
          </a:ln>
        </p:spPr>
      </p:pic>
      <p:sp>
        <p:nvSpPr>
          <p:cNvPr id="465" name="Google Shape;465;p34"/>
          <p:cNvSpPr txBox="1"/>
          <p:nvPr/>
        </p:nvSpPr>
        <p:spPr>
          <a:xfrm>
            <a:off x="7736650" y="3962475"/>
            <a:ext cx="4929600" cy="5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180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Thank you!</a:t>
            </a:r>
            <a:endParaRPr i="1" sz="1800">
              <a:solidFill>
                <a:srgbClr val="FFFFFF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3F3F3"/>
        </a:solidFill>
      </p:bgPr>
    </p:bg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35"/>
          <p:cNvSpPr txBox="1"/>
          <p:nvPr>
            <p:ph idx="1" type="subTitle"/>
          </p:nvPr>
        </p:nvSpPr>
        <p:spPr>
          <a:xfrm>
            <a:off x="642925" y="2845800"/>
            <a:ext cx="7769400" cy="223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rgbClr val="434343"/>
                </a:solidFill>
                <a:latin typeface="Chivo"/>
                <a:ea typeface="Chivo"/>
                <a:cs typeface="Chivo"/>
                <a:sym typeface="Chivo"/>
              </a:rPr>
              <a:t>Pablo Ramírez Moreta</a:t>
            </a:r>
            <a:endParaRPr b="1" sz="1800">
              <a:solidFill>
                <a:srgbClr val="434343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434343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434343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1600">
                <a:solidFill>
                  <a:srgbClr val="434343"/>
                </a:solidFill>
                <a:latin typeface="Chivo"/>
                <a:ea typeface="Chivo"/>
                <a:cs typeface="Chivo"/>
                <a:sym typeface="Chivo"/>
              </a:rPr>
              <a:t>Advisors:</a:t>
            </a:r>
            <a:endParaRPr sz="1600">
              <a:solidFill>
                <a:srgbClr val="434343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434343"/>
                </a:solidFill>
                <a:latin typeface="Chivo"/>
                <a:ea typeface="Chivo"/>
                <a:cs typeface="Chivo"/>
                <a:sym typeface="Chivo"/>
              </a:rPr>
              <a:t>Lourdes Verdes-Montenegro (IAA)</a:t>
            </a:r>
            <a:br>
              <a:rPr lang="es" sz="1600">
                <a:solidFill>
                  <a:srgbClr val="434343"/>
                </a:solidFill>
                <a:latin typeface="Chivo"/>
                <a:ea typeface="Chivo"/>
                <a:cs typeface="Chivo"/>
                <a:sym typeface="Chivo"/>
              </a:rPr>
            </a:br>
            <a:r>
              <a:rPr lang="es" sz="1600">
                <a:solidFill>
                  <a:srgbClr val="434343"/>
                </a:solidFill>
                <a:latin typeface="Chivo"/>
                <a:ea typeface="Chivo"/>
                <a:cs typeface="Chivo"/>
                <a:sym typeface="Chivo"/>
              </a:rPr>
              <a:t>Stéphane Leon Tanne (ESO/JAO)</a:t>
            </a:r>
            <a:endParaRPr sz="1600">
              <a:solidFill>
                <a:srgbClr val="434343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434343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434343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434343"/>
                </a:solidFill>
                <a:latin typeface="Chivo"/>
                <a:ea typeface="Chivo"/>
                <a:cs typeface="Chivo"/>
                <a:sym typeface="Chivo"/>
              </a:rPr>
              <a:t>IV Jornadas de Doctorado IAA		January 29</a:t>
            </a:r>
            <a:r>
              <a:rPr baseline="30000" lang="es" sz="1200">
                <a:solidFill>
                  <a:srgbClr val="434343"/>
                </a:solidFill>
                <a:latin typeface="Chivo"/>
                <a:ea typeface="Chivo"/>
                <a:cs typeface="Chivo"/>
                <a:sym typeface="Chivo"/>
              </a:rPr>
              <a:t>th</a:t>
            </a:r>
            <a:r>
              <a:rPr lang="es" sz="1200">
                <a:solidFill>
                  <a:srgbClr val="434343"/>
                </a:solidFill>
                <a:latin typeface="Chivo"/>
                <a:ea typeface="Chivo"/>
                <a:cs typeface="Chivo"/>
                <a:sym typeface="Chivo"/>
              </a:rPr>
              <a:t>, 2016</a:t>
            </a:r>
            <a:endParaRPr sz="1200">
              <a:solidFill>
                <a:srgbClr val="434343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sp>
        <p:nvSpPr>
          <p:cNvPr id="471" name="Google Shape;471;p35"/>
          <p:cNvSpPr txBox="1"/>
          <p:nvPr/>
        </p:nvSpPr>
        <p:spPr>
          <a:xfrm>
            <a:off x="245225" y="491925"/>
            <a:ext cx="5213700" cy="133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solidFill>
                  <a:srgbClr val="434343"/>
                </a:solidFill>
                <a:latin typeface="Chivo"/>
                <a:ea typeface="Chivo"/>
                <a:cs typeface="Chivo"/>
                <a:sym typeface="Chivo"/>
              </a:rPr>
              <a:t>Faint features in</a:t>
            </a:r>
            <a:endParaRPr sz="3600">
              <a:solidFill>
                <a:srgbClr val="434343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solidFill>
                  <a:srgbClr val="434343"/>
                </a:solidFill>
                <a:latin typeface="Chivo"/>
                <a:ea typeface="Chivo"/>
                <a:cs typeface="Chivo"/>
                <a:sym typeface="Chivo"/>
              </a:rPr>
              <a:t>isolated galaxies.</a:t>
            </a:r>
            <a:endParaRPr sz="3600">
              <a:solidFill>
                <a:srgbClr val="434343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cxnSp>
        <p:nvCxnSpPr>
          <p:cNvPr id="472" name="Google Shape;472;p35"/>
          <p:cNvCxnSpPr/>
          <p:nvPr/>
        </p:nvCxnSpPr>
        <p:spPr>
          <a:xfrm>
            <a:off x="154875" y="2677675"/>
            <a:ext cx="8666400" cy="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473" name="Google Shape;473;p35"/>
          <p:cNvPicPr preferRelativeResize="0"/>
          <p:nvPr/>
        </p:nvPicPr>
        <p:blipFill rotWithShape="1">
          <a:blip r:embed="rId3">
            <a:alphaModFix/>
          </a:blip>
          <a:srcRect b="0" l="6480" r="0" t="0"/>
          <a:stretch/>
        </p:blipFill>
        <p:spPr>
          <a:xfrm>
            <a:off x="4225650" y="458200"/>
            <a:ext cx="4536451" cy="1335300"/>
          </a:xfrm>
          <a:prstGeom prst="rect">
            <a:avLst/>
          </a:prstGeom>
          <a:noFill/>
          <a:ln>
            <a:noFill/>
          </a:ln>
        </p:spPr>
      </p:pic>
      <p:sp>
        <p:nvSpPr>
          <p:cNvPr id="474" name="Google Shape;474;p35"/>
          <p:cNvSpPr/>
          <p:nvPr/>
        </p:nvSpPr>
        <p:spPr>
          <a:xfrm>
            <a:off x="4132125" y="423975"/>
            <a:ext cx="4723500" cy="1471200"/>
          </a:xfrm>
          <a:prstGeom prst="roundRect">
            <a:avLst>
              <a:gd fmla="val 16667" name="adj"/>
            </a:avLst>
          </a:prstGeom>
          <a:noFill/>
          <a:ln cap="flat" cmpd="sng" w="228600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36"/>
          <p:cNvSpPr/>
          <p:nvPr/>
        </p:nvSpPr>
        <p:spPr>
          <a:xfrm>
            <a:off x="0" y="0"/>
            <a:ext cx="9144000" cy="725100"/>
          </a:xfrm>
          <a:prstGeom prst="rect">
            <a:avLst/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Google Shape;480;p36"/>
          <p:cNvSpPr txBox="1"/>
          <p:nvPr>
            <p:ph type="title"/>
          </p:nvPr>
        </p:nvSpPr>
        <p:spPr>
          <a:xfrm>
            <a:off x="160350" y="92025"/>
            <a:ext cx="8823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434343"/>
                </a:solidFill>
                <a:latin typeface="Chivo"/>
                <a:ea typeface="Chivo"/>
                <a:cs typeface="Chivo"/>
                <a:sym typeface="Chivo"/>
              </a:rPr>
              <a:t>Thesis development   </a:t>
            </a:r>
            <a:r>
              <a:rPr lang="es" sz="2400">
                <a:solidFill>
                  <a:schemeClr val="accent5"/>
                </a:solidFill>
                <a:latin typeface="Chivo"/>
                <a:ea typeface="Chivo"/>
                <a:cs typeface="Chivo"/>
                <a:sym typeface="Chivo"/>
              </a:rPr>
              <a:t>|   CIG96</a:t>
            </a:r>
            <a:endParaRPr sz="2400">
              <a:solidFill>
                <a:srgbClr val="434343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grpSp>
        <p:nvGrpSpPr>
          <p:cNvPr id="481" name="Google Shape;481;p36"/>
          <p:cNvGrpSpPr/>
          <p:nvPr/>
        </p:nvGrpSpPr>
        <p:grpSpPr>
          <a:xfrm>
            <a:off x="0" y="725100"/>
            <a:ext cx="9144000" cy="4418400"/>
            <a:chOff x="0" y="755000"/>
            <a:chExt cx="9144000" cy="4418400"/>
          </a:xfrm>
        </p:grpSpPr>
        <p:pic>
          <p:nvPicPr>
            <p:cNvPr id="482" name="Google Shape;482;p36"/>
            <p:cNvPicPr preferRelativeResize="0"/>
            <p:nvPr/>
          </p:nvPicPr>
          <p:blipFill rotWithShape="1">
            <a:blip r:embed="rId3">
              <a:alphaModFix/>
            </a:blip>
            <a:srcRect b="12849" l="0" r="0" t="9834"/>
            <a:stretch/>
          </p:blipFill>
          <p:spPr>
            <a:xfrm>
              <a:off x="0" y="755000"/>
              <a:ext cx="9144000" cy="4418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3" name="Google Shape;483;p36"/>
            <p:cNvPicPr preferRelativeResize="0"/>
            <p:nvPr/>
          </p:nvPicPr>
          <p:blipFill rotWithShape="1">
            <a:blip r:embed="rId3">
              <a:alphaModFix/>
            </a:blip>
            <a:srcRect b="70457" l="49086" r="8204" t="16146"/>
            <a:stretch/>
          </p:blipFill>
          <p:spPr>
            <a:xfrm>
              <a:off x="5185375" y="1004775"/>
              <a:ext cx="3905477" cy="76554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84" name="Google Shape;484;p36"/>
          <p:cNvGrpSpPr/>
          <p:nvPr/>
        </p:nvGrpSpPr>
        <p:grpSpPr>
          <a:xfrm>
            <a:off x="5201100" y="1028175"/>
            <a:ext cx="3942900" cy="1729250"/>
            <a:chOff x="5201100" y="1028175"/>
            <a:chExt cx="3942900" cy="1729250"/>
          </a:xfrm>
        </p:grpSpPr>
        <p:pic>
          <p:nvPicPr>
            <p:cNvPr id="485" name="Google Shape;485;p36"/>
            <p:cNvPicPr preferRelativeResize="0"/>
            <p:nvPr/>
          </p:nvPicPr>
          <p:blipFill rotWithShape="1">
            <a:blip r:embed="rId3">
              <a:alphaModFix/>
            </a:blip>
            <a:srcRect b="70139" l="15335" r="49660" t="18343"/>
            <a:stretch/>
          </p:blipFill>
          <p:spPr>
            <a:xfrm>
              <a:off x="5871925" y="1028175"/>
              <a:ext cx="3200726" cy="658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86" name="Google Shape;486;p36"/>
            <p:cNvSpPr txBox="1"/>
            <p:nvPr/>
          </p:nvSpPr>
          <p:spPr>
            <a:xfrm>
              <a:off x="5201100" y="1275425"/>
              <a:ext cx="3942900" cy="148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>
                  <a:solidFill>
                    <a:srgbClr val="F3F3F3"/>
                  </a:solidFill>
                  <a:latin typeface="Cambria"/>
                  <a:ea typeface="Cambria"/>
                  <a:cs typeface="Cambria"/>
                  <a:sym typeface="Cambria"/>
                </a:rPr>
                <a:t>HI</a:t>
              </a:r>
              <a:r>
                <a:rPr lang="es">
                  <a:solidFill>
                    <a:srgbClr val="F3F3F3"/>
                  </a:solidFill>
                  <a:latin typeface="Cambria"/>
                  <a:ea typeface="Cambria"/>
                  <a:cs typeface="Cambria"/>
                  <a:sym typeface="Cambria"/>
                </a:rPr>
                <a:t>:</a:t>
              </a:r>
              <a:endParaRPr>
                <a:solidFill>
                  <a:srgbClr val="F3F3F3"/>
                </a:solidFill>
                <a:latin typeface="Cambria"/>
                <a:ea typeface="Cambria"/>
                <a:cs typeface="Cambria"/>
                <a:sym typeface="Cambria"/>
              </a:endParaRPr>
            </a:p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>
                  <a:solidFill>
                    <a:srgbClr val="F3F3F3"/>
                  </a:solidFill>
                  <a:latin typeface="Cambria"/>
                  <a:ea typeface="Cambria"/>
                  <a:cs typeface="Cambria"/>
                  <a:sym typeface="Cambria"/>
                </a:rPr>
                <a:t>TOS ~9h, VLA (C+D conf.)</a:t>
              </a:r>
              <a:endParaRPr>
                <a:solidFill>
                  <a:srgbClr val="F3F3F3"/>
                </a:solidFill>
                <a:latin typeface="Cambria"/>
                <a:ea typeface="Cambria"/>
                <a:cs typeface="Cambria"/>
                <a:sym typeface="Cambria"/>
              </a:endParaRPr>
            </a:p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>
                  <a:solidFill>
                    <a:srgbClr val="F3F3F3"/>
                  </a:solidFill>
                  <a:latin typeface="Cambria"/>
                  <a:ea typeface="Cambria"/>
                  <a:cs typeface="Cambria"/>
                  <a:sym typeface="Cambria"/>
                </a:rPr>
                <a:t>TOS ~10h, EVLA (C+D conf.) </a:t>
              </a:r>
              <a:endParaRPr>
                <a:solidFill>
                  <a:srgbClr val="F3F3F3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</p:grpSp>
      <p:pic>
        <p:nvPicPr>
          <p:cNvPr id="487" name="Google Shape;487;p36"/>
          <p:cNvPicPr preferRelativeResize="0"/>
          <p:nvPr/>
        </p:nvPicPr>
        <p:blipFill rotWithShape="1">
          <a:blip r:embed="rId3">
            <a:alphaModFix/>
          </a:blip>
          <a:srcRect b="78627" l="53821" r="29524" t="16146"/>
          <a:stretch/>
        </p:blipFill>
        <p:spPr>
          <a:xfrm>
            <a:off x="7311325" y="976750"/>
            <a:ext cx="1522925" cy="298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88" name="Google Shape;488;p36"/>
          <p:cNvPicPr preferRelativeResize="0"/>
          <p:nvPr/>
        </p:nvPicPr>
        <p:blipFill rotWithShape="1">
          <a:blip r:embed="rId3">
            <a:alphaModFix/>
          </a:blip>
          <a:srcRect b="70457" l="49086" r="8204" t="16146"/>
          <a:stretch/>
        </p:blipFill>
        <p:spPr>
          <a:xfrm>
            <a:off x="5185375" y="974875"/>
            <a:ext cx="3905477" cy="7096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9" name="Google Shape;489;p36"/>
          <p:cNvGrpSpPr/>
          <p:nvPr/>
        </p:nvGrpSpPr>
        <p:grpSpPr>
          <a:xfrm>
            <a:off x="5871925" y="976750"/>
            <a:ext cx="3200726" cy="709625"/>
            <a:chOff x="5871925" y="976750"/>
            <a:chExt cx="3200726" cy="709625"/>
          </a:xfrm>
        </p:grpSpPr>
        <p:pic>
          <p:nvPicPr>
            <p:cNvPr id="490" name="Google Shape;490;p36"/>
            <p:cNvPicPr preferRelativeResize="0"/>
            <p:nvPr/>
          </p:nvPicPr>
          <p:blipFill rotWithShape="1">
            <a:blip r:embed="rId3">
              <a:alphaModFix/>
            </a:blip>
            <a:srcRect b="70139" l="15335" r="49660" t="18343"/>
            <a:stretch/>
          </p:blipFill>
          <p:spPr>
            <a:xfrm>
              <a:off x="5871925" y="1028175"/>
              <a:ext cx="3200726" cy="658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1" name="Google Shape;491;p36"/>
            <p:cNvPicPr preferRelativeResize="0"/>
            <p:nvPr/>
          </p:nvPicPr>
          <p:blipFill rotWithShape="1">
            <a:blip r:embed="rId3">
              <a:alphaModFix/>
            </a:blip>
            <a:srcRect b="78627" l="53821" r="29524" t="16146"/>
            <a:stretch/>
          </p:blipFill>
          <p:spPr>
            <a:xfrm>
              <a:off x="7311325" y="976750"/>
              <a:ext cx="1522925" cy="29867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92" name="Google Shape;492;p36"/>
          <p:cNvPicPr preferRelativeResize="0"/>
          <p:nvPr/>
        </p:nvPicPr>
        <p:blipFill rotWithShape="1">
          <a:blip r:embed="rId3">
            <a:alphaModFix/>
          </a:blip>
          <a:srcRect b="12849" l="64786" r="0" t="74462"/>
          <a:stretch/>
        </p:blipFill>
        <p:spPr>
          <a:xfrm>
            <a:off x="5871925" y="1473325"/>
            <a:ext cx="3272073" cy="725100"/>
          </a:xfrm>
          <a:prstGeom prst="rect">
            <a:avLst/>
          </a:prstGeom>
          <a:noFill/>
          <a:ln>
            <a:noFill/>
          </a:ln>
        </p:spPr>
      </p:pic>
      <p:sp>
        <p:nvSpPr>
          <p:cNvPr id="493" name="Google Shape;493;p36"/>
          <p:cNvSpPr txBox="1"/>
          <p:nvPr/>
        </p:nvSpPr>
        <p:spPr>
          <a:xfrm>
            <a:off x="6122600" y="976750"/>
            <a:ext cx="3000000" cy="131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3F3F3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3F3F3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3F3F3"/>
                </a:solidFill>
                <a:latin typeface="Cambria"/>
                <a:ea typeface="Cambria"/>
                <a:cs typeface="Cambria"/>
                <a:sym typeface="Cambria"/>
              </a:rPr>
              <a:t>( A = 1.16 )</a:t>
            </a:r>
            <a:endParaRPr>
              <a:solidFill>
                <a:srgbClr val="F3F3F3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3F3F3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F3F3F3"/>
                </a:solidFill>
                <a:latin typeface="Cambria"/>
                <a:ea typeface="Cambria"/>
                <a:cs typeface="Cambria"/>
                <a:sym typeface="Cambria"/>
              </a:rPr>
              <a:t>HI</a:t>
            </a:r>
            <a:r>
              <a:rPr lang="es">
                <a:solidFill>
                  <a:srgbClr val="F3F3F3"/>
                </a:solidFill>
                <a:latin typeface="Cambria"/>
                <a:ea typeface="Cambria"/>
                <a:cs typeface="Cambria"/>
                <a:sym typeface="Cambria"/>
              </a:rPr>
              <a:t>:</a:t>
            </a:r>
            <a:endParaRPr>
              <a:solidFill>
                <a:srgbClr val="F3F3F3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3F3F3"/>
                </a:solidFill>
                <a:latin typeface="Cambria"/>
                <a:ea typeface="Cambria"/>
                <a:cs typeface="Cambria"/>
                <a:sym typeface="Cambria"/>
              </a:rPr>
              <a:t>TOS ~9h, VLA (C+D conf.)</a:t>
            </a:r>
            <a:endParaRPr>
              <a:solidFill>
                <a:srgbClr val="F3F3F3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3F3F3"/>
                </a:solidFill>
                <a:latin typeface="Cambria"/>
                <a:ea typeface="Cambria"/>
                <a:cs typeface="Cambria"/>
                <a:sym typeface="Cambria"/>
              </a:rPr>
              <a:t>TOS ~10h, EVLA (C+D conf.) </a:t>
            </a:r>
            <a:endParaRPr/>
          </a:p>
        </p:txBody>
      </p:sp>
      <p:pic>
        <p:nvPicPr>
          <p:cNvPr id="494" name="Google Shape;494;p36"/>
          <p:cNvPicPr preferRelativeResize="0"/>
          <p:nvPr/>
        </p:nvPicPr>
        <p:blipFill rotWithShape="1">
          <a:blip r:embed="rId4">
            <a:alphaModFix/>
          </a:blip>
          <a:srcRect b="69176" l="51320" r="35270" t="25676"/>
          <a:stretch/>
        </p:blipFill>
        <p:spPr>
          <a:xfrm>
            <a:off x="4336475" y="1099025"/>
            <a:ext cx="1245101" cy="298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95" name="Google Shape;495;p36"/>
          <p:cNvPicPr preferRelativeResize="0"/>
          <p:nvPr/>
        </p:nvPicPr>
        <p:blipFill rotWithShape="1">
          <a:blip r:embed="rId5">
            <a:alphaModFix/>
          </a:blip>
          <a:srcRect b="14467" l="6324" r="41450" t="21768"/>
          <a:stretch/>
        </p:blipFill>
        <p:spPr>
          <a:xfrm>
            <a:off x="291625" y="919050"/>
            <a:ext cx="5328998" cy="406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6" name="Google Shape;496;p36"/>
          <p:cNvPicPr preferRelativeResize="0"/>
          <p:nvPr/>
        </p:nvPicPr>
        <p:blipFill rotWithShape="1">
          <a:blip r:embed="rId3">
            <a:alphaModFix/>
          </a:blip>
          <a:srcRect b="32162" l="40648" r="40791" t="33029"/>
          <a:stretch/>
        </p:blipFill>
        <p:spPr>
          <a:xfrm>
            <a:off x="958325" y="1036250"/>
            <a:ext cx="830549" cy="1004526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97" name="Google Shape;497;p36"/>
          <p:cNvSpPr/>
          <p:nvPr/>
        </p:nvSpPr>
        <p:spPr>
          <a:xfrm rot="-1885656">
            <a:off x="5705662" y="3772399"/>
            <a:ext cx="413102" cy="238734"/>
          </a:xfrm>
          <a:prstGeom prst="rightArrow">
            <a:avLst>
              <a:gd fmla="val 34973" name="adj1"/>
              <a:gd fmla="val 50000" name="adj2"/>
            </a:avLst>
          </a:prstGeom>
          <a:solidFill>
            <a:schemeClr val="accent5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p36"/>
          <p:cNvSpPr/>
          <p:nvPr/>
        </p:nvSpPr>
        <p:spPr>
          <a:xfrm rot="-7523848">
            <a:off x="7167579" y="4540074"/>
            <a:ext cx="413296" cy="238820"/>
          </a:xfrm>
          <a:prstGeom prst="rightArrow">
            <a:avLst>
              <a:gd fmla="val 34973" name="adj1"/>
              <a:gd fmla="val 50000" name="adj2"/>
            </a:avLst>
          </a:prstGeom>
          <a:solidFill>
            <a:schemeClr val="accent5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9" name="Google Shape;499;p36"/>
          <p:cNvSpPr txBox="1"/>
          <p:nvPr/>
        </p:nvSpPr>
        <p:spPr>
          <a:xfrm>
            <a:off x="6072650" y="3308950"/>
            <a:ext cx="3000000" cy="10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Integrated HI profile</a:t>
            </a:r>
            <a:r>
              <a:rPr lang="es" sz="100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 (0th moment)</a:t>
            </a:r>
            <a:endParaRPr sz="1000">
              <a:solidFill>
                <a:srgbClr val="FFFFFF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WT &amp; 2σ masking</a:t>
            </a:r>
            <a:endParaRPr sz="1000">
              <a:solidFill>
                <a:srgbClr val="FFFFFF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mbria"/>
              <a:buChar char="-"/>
            </a:pPr>
            <a:r>
              <a:rPr lang="es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beam 28 x 28 </a:t>
            </a:r>
            <a:r>
              <a:rPr lang="es" sz="120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arcsec</a:t>
            </a:r>
            <a:r>
              <a:rPr baseline="30000" lang="es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2</a:t>
            </a:r>
            <a:endParaRPr baseline="30000">
              <a:solidFill>
                <a:srgbClr val="FFFFFF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ambria"/>
              <a:buChar char="-"/>
            </a:pPr>
            <a:r>
              <a:rPr lang="es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N</a:t>
            </a:r>
            <a:r>
              <a:rPr baseline="-25000" lang="es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HI</a:t>
            </a:r>
            <a:r>
              <a:rPr lang="es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 = 0.9 x 10</a:t>
            </a:r>
            <a:r>
              <a:rPr baseline="30000" lang="es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19</a:t>
            </a:r>
            <a:r>
              <a:rPr lang="es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 </a:t>
            </a:r>
            <a:r>
              <a:rPr lang="es" sz="120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cm</a:t>
            </a:r>
            <a:r>
              <a:rPr baseline="30000" lang="es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-2</a:t>
            </a:r>
            <a:r>
              <a:rPr lang="es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 </a:t>
            </a:r>
            <a:r>
              <a:rPr lang="es" sz="100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(5σ)</a:t>
            </a:r>
            <a:endParaRPr>
              <a:solidFill>
                <a:srgbClr val="FFFFFF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37"/>
          <p:cNvSpPr/>
          <p:nvPr/>
        </p:nvSpPr>
        <p:spPr>
          <a:xfrm>
            <a:off x="0" y="0"/>
            <a:ext cx="9144000" cy="725100"/>
          </a:xfrm>
          <a:prstGeom prst="rect">
            <a:avLst/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37"/>
          <p:cNvSpPr txBox="1"/>
          <p:nvPr>
            <p:ph type="title"/>
          </p:nvPr>
        </p:nvSpPr>
        <p:spPr>
          <a:xfrm>
            <a:off x="160350" y="92025"/>
            <a:ext cx="8823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434343"/>
                </a:solidFill>
                <a:latin typeface="Chivo"/>
                <a:ea typeface="Chivo"/>
                <a:cs typeface="Chivo"/>
                <a:sym typeface="Chivo"/>
              </a:rPr>
              <a:t>Thesis motivation  </a:t>
            </a:r>
            <a:r>
              <a:rPr lang="es" sz="2400">
                <a:solidFill>
                  <a:schemeClr val="accent5"/>
                </a:solidFill>
                <a:latin typeface="Chivo"/>
                <a:ea typeface="Chivo"/>
                <a:cs typeface="Chivo"/>
                <a:sym typeface="Chivo"/>
              </a:rPr>
              <a:t>|   HI asymmetries in isolated galaxies</a:t>
            </a:r>
            <a:endParaRPr sz="2400">
              <a:solidFill>
                <a:srgbClr val="434343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pic>
        <p:nvPicPr>
          <p:cNvPr id="506" name="Google Shape;50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875" y="1561018"/>
            <a:ext cx="1720074" cy="115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Google Shape;507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6425" y="2716125"/>
            <a:ext cx="1727526" cy="1178022"/>
          </a:xfrm>
          <a:prstGeom prst="rect">
            <a:avLst/>
          </a:prstGeom>
          <a:noFill/>
          <a:ln>
            <a:noFill/>
          </a:ln>
        </p:spPr>
      </p:pic>
      <p:pic>
        <p:nvPicPr>
          <p:cNvPr id="508" name="Google Shape;508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150" y="3889050"/>
            <a:ext cx="1769800" cy="1198895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Google Shape;509;p37"/>
          <p:cNvSpPr txBox="1"/>
          <p:nvPr/>
        </p:nvSpPr>
        <p:spPr>
          <a:xfrm>
            <a:off x="1291600" y="1718675"/>
            <a:ext cx="636900" cy="30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/>
              <a:t>  5%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/>
              <a:t>15%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/>
              <a:t>51%</a:t>
            </a:r>
            <a:endParaRPr sz="1200"/>
          </a:p>
        </p:txBody>
      </p:sp>
      <p:sp>
        <p:nvSpPr>
          <p:cNvPr id="510" name="Google Shape;510;p37"/>
          <p:cNvSpPr txBox="1"/>
          <p:nvPr/>
        </p:nvSpPr>
        <p:spPr>
          <a:xfrm>
            <a:off x="962275" y="1070725"/>
            <a:ext cx="5340000" cy="39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atomic gas asymmetry in the integrated profiles   </a:t>
            </a:r>
            <a:r>
              <a:rPr b="1" i="1" lang="es" sz="1000">
                <a:solidFill>
                  <a:srgbClr val="4A86E8"/>
                </a:solidFill>
                <a:latin typeface="Cambria"/>
                <a:ea typeface="Cambria"/>
                <a:cs typeface="Cambria"/>
                <a:sym typeface="Cambria"/>
              </a:rPr>
              <a:t>Espada+ 2006, 2011</a:t>
            </a:r>
            <a:endParaRPr b="1" i="1" sz="1000">
              <a:solidFill>
                <a:srgbClr val="4A86E8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511" name="Google Shape;511;p37"/>
          <p:cNvSpPr/>
          <p:nvPr/>
        </p:nvSpPr>
        <p:spPr>
          <a:xfrm>
            <a:off x="847075" y="1134025"/>
            <a:ext cx="115200" cy="2712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5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12" name="Google Shape;512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23600" y="1741600"/>
            <a:ext cx="3784261" cy="24397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13" name="Google Shape;513;p37"/>
          <p:cNvGrpSpPr/>
          <p:nvPr/>
        </p:nvGrpSpPr>
        <p:grpSpPr>
          <a:xfrm>
            <a:off x="4179400" y="4218400"/>
            <a:ext cx="1728050" cy="876000"/>
            <a:chOff x="5293800" y="4221450"/>
            <a:chExt cx="1728050" cy="876000"/>
          </a:xfrm>
        </p:grpSpPr>
        <p:sp>
          <p:nvSpPr>
            <p:cNvPr id="514" name="Google Shape;514;p37"/>
            <p:cNvSpPr txBox="1"/>
            <p:nvPr/>
          </p:nvSpPr>
          <p:spPr>
            <a:xfrm>
              <a:off x="5973650" y="4642050"/>
              <a:ext cx="1048200" cy="45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000">
                  <a:latin typeface="Cambria"/>
                  <a:ea typeface="Cambria"/>
                  <a:cs typeface="Cambria"/>
                  <a:sym typeface="Cambria"/>
                </a:rPr>
                <a:t>Asymmetry Flux ratio </a:t>
              </a:r>
              <a:endParaRPr sz="1000">
                <a:latin typeface="Cambria"/>
                <a:ea typeface="Cambria"/>
                <a:cs typeface="Cambria"/>
                <a:sym typeface="Cambria"/>
              </a:endParaRPr>
            </a:p>
          </p:txBody>
        </p:sp>
        <p:cxnSp>
          <p:nvCxnSpPr>
            <p:cNvPr id="515" name="Google Shape;515;p37"/>
            <p:cNvCxnSpPr/>
            <p:nvPr/>
          </p:nvCxnSpPr>
          <p:spPr>
            <a:xfrm flipH="1" rot="10800000">
              <a:off x="6023175" y="4675950"/>
              <a:ext cx="719700" cy="90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16" name="Google Shape;516;p37"/>
            <p:cNvCxnSpPr/>
            <p:nvPr/>
          </p:nvCxnSpPr>
          <p:spPr>
            <a:xfrm flipH="1" rot="10800000">
              <a:off x="6144350" y="4282850"/>
              <a:ext cx="2100" cy="48810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517" name="Google Shape;517;p37"/>
            <p:cNvSpPr txBox="1"/>
            <p:nvPr/>
          </p:nvSpPr>
          <p:spPr>
            <a:xfrm>
              <a:off x="5293800" y="4221450"/>
              <a:ext cx="850500" cy="488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000">
                  <a:latin typeface="Cambria"/>
                  <a:ea typeface="Cambria"/>
                  <a:cs typeface="Cambria"/>
                  <a:sym typeface="Cambria"/>
                </a:rPr>
                <a:t>Normalized count</a:t>
              </a:r>
              <a:endParaRPr sz="1000">
                <a:latin typeface="Cambria"/>
                <a:ea typeface="Cambria"/>
                <a:cs typeface="Cambria"/>
                <a:sym typeface="Cambria"/>
              </a:endParaRPr>
            </a:p>
          </p:txBody>
        </p:sp>
      </p:grpSp>
      <p:grpSp>
        <p:nvGrpSpPr>
          <p:cNvPr id="518" name="Google Shape;518;p37"/>
          <p:cNvGrpSpPr/>
          <p:nvPr/>
        </p:nvGrpSpPr>
        <p:grpSpPr>
          <a:xfrm>
            <a:off x="1896691" y="1783853"/>
            <a:ext cx="3471172" cy="2355264"/>
            <a:chOff x="2177038" y="1902225"/>
            <a:chExt cx="3267601" cy="2170550"/>
          </a:xfrm>
        </p:grpSpPr>
        <p:pic>
          <p:nvPicPr>
            <p:cNvPr id="519" name="Google Shape;519;p37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2177038" y="1902225"/>
              <a:ext cx="3267601" cy="21705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0" name="Google Shape;520;p37"/>
            <p:cNvSpPr txBox="1"/>
            <p:nvPr/>
          </p:nvSpPr>
          <p:spPr>
            <a:xfrm>
              <a:off x="2864675" y="1963575"/>
              <a:ext cx="2424000" cy="67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800">
                  <a:solidFill>
                    <a:schemeClr val="dk1"/>
                  </a:solidFill>
                  <a:latin typeface="Cambria"/>
                  <a:ea typeface="Cambria"/>
                  <a:cs typeface="Cambria"/>
                  <a:sym typeface="Cambria"/>
                </a:rPr>
                <a:t>AMIGA</a:t>
              </a:r>
              <a:br>
                <a:rPr lang="es" sz="800">
                  <a:solidFill>
                    <a:schemeClr val="dk1"/>
                  </a:solidFill>
                  <a:latin typeface="Cambria"/>
                  <a:ea typeface="Cambria"/>
                  <a:cs typeface="Cambria"/>
                  <a:sym typeface="Cambria"/>
                </a:rPr>
              </a:br>
              <a:r>
                <a:rPr lang="es" sz="800">
                  <a:solidFill>
                    <a:srgbClr val="B22222"/>
                  </a:solidFill>
                  <a:latin typeface="Cambria"/>
                  <a:ea typeface="Cambria"/>
                  <a:cs typeface="Cambria"/>
                  <a:sym typeface="Cambria"/>
                </a:rPr>
                <a:t>Bornaud 05</a:t>
              </a:r>
              <a:br>
                <a:rPr lang="es" sz="800">
                  <a:solidFill>
                    <a:srgbClr val="B22222"/>
                  </a:solidFill>
                  <a:latin typeface="Cambria"/>
                  <a:ea typeface="Cambria"/>
                  <a:cs typeface="Cambria"/>
                  <a:sym typeface="Cambria"/>
                </a:rPr>
              </a:br>
              <a:r>
                <a:rPr lang="es" sz="800">
                  <a:solidFill>
                    <a:srgbClr val="008000"/>
                  </a:solidFill>
                  <a:latin typeface="Cambria"/>
                  <a:ea typeface="Cambria"/>
                  <a:cs typeface="Cambria"/>
                  <a:sym typeface="Cambria"/>
                </a:rPr>
                <a:t>Bornaud 05 + Haynes 98 + Matthews 98 - CIG</a:t>
              </a:r>
              <a:endParaRPr sz="800">
                <a:solidFill>
                  <a:srgbClr val="008000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5"/>
          <p:cNvSpPr/>
          <p:nvPr/>
        </p:nvSpPr>
        <p:spPr>
          <a:xfrm>
            <a:off x="0" y="0"/>
            <a:ext cx="9144000" cy="725100"/>
          </a:xfrm>
          <a:prstGeom prst="rect">
            <a:avLst/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15"/>
          <p:cNvSpPr txBox="1"/>
          <p:nvPr>
            <p:ph type="title"/>
          </p:nvPr>
        </p:nvSpPr>
        <p:spPr>
          <a:xfrm>
            <a:off x="160350" y="76200"/>
            <a:ext cx="8823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434343"/>
                </a:solidFill>
                <a:latin typeface="Chivo"/>
                <a:ea typeface="Chivo"/>
                <a:cs typeface="Chivo"/>
                <a:sym typeface="Chivo"/>
              </a:rPr>
              <a:t>AMIGA   </a:t>
            </a:r>
            <a:r>
              <a:rPr lang="es" sz="2400">
                <a:solidFill>
                  <a:schemeClr val="accent5"/>
                </a:solidFill>
                <a:latin typeface="Chivo"/>
                <a:ea typeface="Chivo"/>
                <a:cs typeface="Chivo"/>
                <a:sym typeface="Chivo"/>
              </a:rPr>
              <a:t>|</a:t>
            </a:r>
            <a:r>
              <a:rPr lang="es" sz="2400">
                <a:solidFill>
                  <a:srgbClr val="434343"/>
                </a:solidFill>
                <a:latin typeface="Chivo"/>
                <a:ea typeface="Chivo"/>
                <a:cs typeface="Chivo"/>
                <a:sym typeface="Chivo"/>
              </a:rPr>
              <a:t>   </a:t>
            </a:r>
            <a:r>
              <a:rPr lang="es" sz="2400">
                <a:solidFill>
                  <a:schemeClr val="accent5"/>
                </a:solidFill>
                <a:latin typeface="Chivo"/>
                <a:ea typeface="Chivo"/>
                <a:cs typeface="Chivo"/>
                <a:sym typeface="Chivo"/>
              </a:rPr>
              <a:t>project description</a:t>
            </a:r>
            <a:endParaRPr sz="2400">
              <a:solidFill>
                <a:schemeClr val="accent5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pic>
        <p:nvPicPr>
          <p:cNvPr id="92" name="Google Shape;92;p15"/>
          <p:cNvPicPr preferRelativeResize="0"/>
          <p:nvPr/>
        </p:nvPicPr>
        <p:blipFill rotWithShape="1">
          <a:blip r:embed="rId3">
            <a:alphaModFix/>
          </a:blip>
          <a:srcRect b="1427" l="0" r="0" t="10474"/>
          <a:stretch/>
        </p:blipFill>
        <p:spPr>
          <a:xfrm>
            <a:off x="0" y="725100"/>
            <a:ext cx="9144002" cy="441840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5"/>
          <p:cNvSpPr/>
          <p:nvPr/>
        </p:nvSpPr>
        <p:spPr>
          <a:xfrm>
            <a:off x="1874150" y="1826400"/>
            <a:ext cx="3611700" cy="2790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6"/>
          <p:cNvSpPr/>
          <p:nvPr/>
        </p:nvSpPr>
        <p:spPr>
          <a:xfrm>
            <a:off x="0" y="0"/>
            <a:ext cx="9144000" cy="725100"/>
          </a:xfrm>
          <a:prstGeom prst="rect">
            <a:avLst/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6"/>
          <p:cNvSpPr txBox="1"/>
          <p:nvPr>
            <p:ph type="title"/>
          </p:nvPr>
        </p:nvSpPr>
        <p:spPr>
          <a:xfrm>
            <a:off x="160350" y="92025"/>
            <a:ext cx="8823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434343"/>
                </a:solidFill>
                <a:latin typeface="Chivo"/>
                <a:ea typeface="Chivo"/>
                <a:cs typeface="Chivo"/>
                <a:sym typeface="Chivo"/>
              </a:rPr>
              <a:t>Thesis motivation  </a:t>
            </a:r>
            <a:r>
              <a:rPr lang="es" sz="2400">
                <a:solidFill>
                  <a:schemeClr val="accent5"/>
                </a:solidFill>
                <a:latin typeface="Chivo"/>
                <a:ea typeface="Chivo"/>
                <a:cs typeface="Chivo"/>
                <a:sym typeface="Chivo"/>
              </a:rPr>
              <a:t>|   HI asymmetries in isolated galaxies</a:t>
            </a:r>
            <a:endParaRPr sz="2400">
              <a:solidFill>
                <a:srgbClr val="434343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sp>
        <p:nvSpPr>
          <p:cNvPr id="100" name="Google Shape;100;p16"/>
          <p:cNvSpPr txBox="1"/>
          <p:nvPr/>
        </p:nvSpPr>
        <p:spPr>
          <a:xfrm>
            <a:off x="962275" y="1070725"/>
            <a:ext cx="5340000" cy="39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atomic gas asymmetry in the integrated profiles   </a:t>
            </a:r>
            <a:r>
              <a:rPr b="1" i="1" lang="es" sz="1200">
                <a:solidFill>
                  <a:srgbClr val="4A86E8"/>
                </a:solidFill>
                <a:latin typeface="Cambria"/>
                <a:ea typeface="Cambria"/>
                <a:cs typeface="Cambria"/>
                <a:sym typeface="Cambria"/>
              </a:rPr>
              <a:t>Espada+ 2006, 2011</a:t>
            </a:r>
            <a:endParaRPr b="1" i="1" sz="1200">
              <a:solidFill>
                <a:srgbClr val="4A86E8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01" name="Google Shape;101;p16"/>
          <p:cNvSpPr/>
          <p:nvPr/>
        </p:nvSpPr>
        <p:spPr>
          <a:xfrm>
            <a:off x="847075" y="1134025"/>
            <a:ext cx="115200" cy="2712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5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2" name="Google Shape;102;p16"/>
          <p:cNvGrpSpPr/>
          <p:nvPr/>
        </p:nvGrpSpPr>
        <p:grpSpPr>
          <a:xfrm>
            <a:off x="149125" y="2044750"/>
            <a:ext cx="8845756" cy="2794750"/>
            <a:chOff x="157525" y="1882100"/>
            <a:chExt cx="8845756" cy="2794750"/>
          </a:xfrm>
        </p:grpSpPr>
        <p:grpSp>
          <p:nvGrpSpPr>
            <p:cNvPr id="103" name="Google Shape;103;p16"/>
            <p:cNvGrpSpPr/>
            <p:nvPr/>
          </p:nvGrpSpPr>
          <p:grpSpPr>
            <a:xfrm>
              <a:off x="160350" y="1882100"/>
              <a:ext cx="8842932" cy="2498238"/>
              <a:chOff x="160350" y="1882100"/>
              <a:chExt cx="8842932" cy="2498238"/>
            </a:xfrm>
          </p:grpSpPr>
          <p:grpSp>
            <p:nvGrpSpPr>
              <p:cNvPr id="104" name="Google Shape;104;p16"/>
              <p:cNvGrpSpPr/>
              <p:nvPr/>
            </p:nvGrpSpPr>
            <p:grpSpPr>
              <a:xfrm>
                <a:off x="160350" y="1882100"/>
                <a:ext cx="8842932" cy="2018775"/>
                <a:chOff x="160350" y="1882100"/>
                <a:chExt cx="8842932" cy="2018775"/>
              </a:xfrm>
            </p:grpSpPr>
            <p:pic>
              <p:nvPicPr>
                <p:cNvPr id="105" name="Google Shape;105;p16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>
                  <a:off x="160350" y="1882100"/>
                  <a:ext cx="3006200" cy="2018763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06" name="Google Shape;106;p16"/>
                <p:cNvPicPr preferRelativeResize="0"/>
                <p:nvPr/>
              </p:nvPicPr>
              <p:blipFill>
                <a:blip r:embed="rId4">
                  <a:alphaModFix/>
                </a:blip>
                <a:stretch>
                  <a:fillRect/>
                </a:stretch>
              </p:blipFill>
              <p:spPr>
                <a:xfrm>
                  <a:off x="3148500" y="1882100"/>
                  <a:ext cx="2960482" cy="201877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07" name="Google Shape;107;p16"/>
                <p:cNvPicPr preferRelativeResize="0"/>
                <p:nvPr/>
              </p:nvPicPr>
              <p:blipFill>
                <a:blip r:embed="rId5">
                  <a:alphaModFix/>
                </a:blip>
                <a:stretch>
                  <a:fillRect/>
                </a:stretch>
              </p:blipFill>
              <p:spPr>
                <a:xfrm>
                  <a:off x="6023175" y="1882100"/>
                  <a:ext cx="2980106" cy="201877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sp>
            <p:nvSpPr>
              <p:cNvPr id="108" name="Google Shape;108;p16"/>
              <p:cNvSpPr txBox="1"/>
              <p:nvPr/>
            </p:nvSpPr>
            <p:spPr>
              <a:xfrm>
                <a:off x="1531525" y="3924938"/>
                <a:ext cx="7101900" cy="455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" sz="1800">
                    <a:latin typeface="Cambria"/>
                    <a:ea typeface="Cambria"/>
                    <a:cs typeface="Cambria"/>
                    <a:sym typeface="Cambria"/>
                  </a:rPr>
                  <a:t>5%						   15%					     51%</a:t>
                </a:r>
                <a:endParaRPr sz="1800">
                  <a:latin typeface="Cambria"/>
                  <a:ea typeface="Cambria"/>
                  <a:cs typeface="Cambria"/>
                  <a:sym typeface="Cambria"/>
                </a:endParaRPr>
              </a:p>
            </p:txBody>
          </p:sp>
        </p:grpSp>
        <p:sp>
          <p:nvSpPr>
            <p:cNvPr id="109" name="Google Shape;109;p16"/>
            <p:cNvSpPr txBox="1"/>
            <p:nvPr/>
          </p:nvSpPr>
          <p:spPr>
            <a:xfrm>
              <a:off x="7772850" y="4221450"/>
              <a:ext cx="975900" cy="45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s" sz="1000">
                  <a:latin typeface="Cambria"/>
                  <a:ea typeface="Cambria"/>
                  <a:cs typeface="Cambria"/>
                  <a:sym typeface="Cambria"/>
                </a:rPr>
                <a:t>OMG!</a:t>
              </a:r>
              <a:endParaRPr i="1" sz="1000"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110" name="Google Shape;110;p16"/>
            <p:cNvSpPr txBox="1"/>
            <p:nvPr/>
          </p:nvSpPr>
          <p:spPr>
            <a:xfrm>
              <a:off x="157525" y="3745475"/>
              <a:ext cx="14943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s" sz="1000">
                  <a:solidFill>
                    <a:srgbClr val="4A86E8"/>
                  </a:solidFill>
                  <a:latin typeface="Cambria"/>
                  <a:ea typeface="Cambria"/>
                  <a:cs typeface="Cambria"/>
                  <a:sym typeface="Cambria"/>
                </a:rPr>
                <a:t>Espada+ 2011</a:t>
              </a:r>
              <a:endParaRPr b="1" i="1" sz="1000">
                <a:solidFill>
                  <a:srgbClr val="4A86E8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</p:grpSp>
      <p:grpSp>
        <p:nvGrpSpPr>
          <p:cNvPr id="111" name="Google Shape;111;p16"/>
          <p:cNvGrpSpPr/>
          <p:nvPr/>
        </p:nvGrpSpPr>
        <p:grpSpPr>
          <a:xfrm>
            <a:off x="7772850" y="865607"/>
            <a:ext cx="1137300" cy="875993"/>
            <a:chOff x="5686850" y="4221457"/>
            <a:chExt cx="1137300" cy="875993"/>
          </a:xfrm>
        </p:grpSpPr>
        <p:sp>
          <p:nvSpPr>
            <p:cNvPr id="112" name="Google Shape;112;p16"/>
            <p:cNvSpPr txBox="1"/>
            <p:nvPr/>
          </p:nvSpPr>
          <p:spPr>
            <a:xfrm>
              <a:off x="6144350" y="4642050"/>
              <a:ext cx="679800" cy="45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000">
                  <a:latin typeface="Cambria"/>
                  <a:ea typeface="Cambria"/>
                  <a:cs typeface="Cambria"/>
                  <a:sym typeface="Cambria"/>
                </a:rPr>
                <a:t>Velocity (km/s)</a:t>
              </a:r>
              <a:endParaRPr sz="1000">
                <a:latin typeface="Cambria"/>
                <a:ea typeface="Cambria"/>
                <a:cs typeface="Cambria"/>
                <a:sym typeface="Cambria"/>
              </a:endParaRPr>
            </a:p>
          </p:txBody>
        </p:sp>
        <p:cxnSp>
          <p:nvCxnSpPr>
            <p:cNvPr id="113" name="Google Shape;113;p16"/>
            <p:cNvCxnSpPr/>
            <p:nvPr/>
          </p:nvCxnSpPr>
          <p:spPr>
            <a:xfrm flipH="1" rot="10800000">
              <a:off x="6023175" y="4675950"/>
              <a:ext cx="719700" cy="90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4" name="Google Shape;114;p16"/>
            <p:cNvCxnSpPr/>
            <p:nvPr/>
          </p:nvCxnSpPr>
          <p:spPr>
            <a:xfrm flipH="1" rot="10800000">
              <a:off x="6144350" y="4282850"/>
              <a:ext cx="2100" cy="48810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15" name="Google Shape;115;p16"/>
            <p:cNvSpPr txBox="1"/>
            <p:nvPr/>
          </p:nvSpPr>
          <p:spPr>
            <a:xfrm>
              <a:off x="5686850" y="4221457"/>
              <a:ext cx="457500" cy="488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000">
                  <a:latin typeface="Cambria"/>
                  <a:ea typeface="Cambria"/>
                  <a:cs typeface="Cambria"/>
                  <a:sym typeface="Cambria"/>
                </a:rPr>
                <a:t>Flux</a:t>
              </a:r>
              <a:br>
                <a:rPr lang="es" sz="1000">
                  <a:latin typeface="Cambria"/>
                  <a:ea typeface="Cambria"/>
                  <a:cs typeface="Cambria"/>
                  <a:sym typeface="Cambria"/>
                </a:rPr>
              </a:br>
              <a:r>
                <a:rPr lang="es" sz="1000">
                  <a:latin typeface="Cambria"/>
                  <a:ea typeface="Cambria"/>
                  <a:cs typeface="Cambria"/>
                  <a:sym typeface="Cambria"/>
                </a:rPr>
                <a:t>(Jy)</a:t>
              </a:r>
              <a:endParaRPr sz="1000">
                <a:latin typeface="Cambria"/>
                <a:ea typeface="Cambria"/>
                <a:cs typeface="Cambria"/>
                <a:sym typeface="Cambria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17"/>
          <p:cNvPicPr preferRelativeResize="0"/>
          <p:nvPr/>
        </p:nvPicPr>
        <p:blipFill rotWithShape="1">
          <a:blip r:embed="rId3">
            <a:alphaModFix/>
          </a:blip>
          <a:srcRect b="11844" l="0" r="0" t="10839"/>
          <a:stretch/>
        </p:blipFill>
        <p:spPr>
          <a:xfrm>
            <a:off x="0" y="725100"/>
            <a:ext cx="9144000" cy="4418400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7"/>
          <p:cNvSpPr/>
          <p:nvPr/>
        </p:nvSpPr>
        <p:spPr>
          <a:xfrm rot="-2629762">
            <a:off x="3048150" y="2867349"/>
            <a:ext cx="332268" cy="283678"/>
          </a:xfrm>
          <a:prstGeom prst="rightArrow">
            <a:avLst>
              <a:gd fmla="val 50000" name="adj1"/>
              <a:gd fmla="val 67748" name="adj2"/>
            </a:avLst>
          </a:prstGeom>
          <a:solidFill>
            <a:schemeClr val="accent5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17"/>
          <p:cNvSpPr/>
          <p:nvPr/>
        </p:nvSpPr>
        <p:spPr>
          <a:xfrm>
            <a:off x="0" y="0"/>
            <a:ext cx="9144000" cy="725100"/>
          </a:xfrm>
          <a:prstGeom prst="rect">
            <a:avLst/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17"/>
          <p:cNvSpPr txBox="1"/>
          <p:nvPr>
            <p:ph type="title"/>
          </p:nvPr>
        </p:nvSpPr>
        <p:spPr>
          <a:xfrm>
            <a:off x="160350" y="92025"/>
            <a:ext cx="8823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434343"/>
                </a:solidFill>
                <a:latin typeface="Chivo"/>
                <a:ea typeface="Chivo"/>
                <a:cs typeface="Chivo"/>
                <a:sym typeface="Chivo"/>
              </a:rPr>
              <a:t>Thesis motivation  </a:t>
            </a:r>
            <a:r>
              <a:rPr lang="es" sz="2400">
                <a:solidFill>
                  <a:schemeClr val="accent5"/>
                </a:solidFill>
                <a:latin typeface="Chivo"/>
                <a:ea typeface="Chivo"/>
                <a:cs typeface="Chivo"/>
                <a:sym typeface="Chivo"/>
              </a:rPr>
              <a:t>|   HI asymmetries in isolated galaxies</a:t>
            </a:r>
            <a:endParaRPr sz="2400">
              <a:solidFill>
                <a:srgbClr val="434343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sp>
        <p:nvSpPr>
          <p:cNvPr id="124" name="Google Shape;124;p17"/>
          <p:cNvSpPr/>
          <p:nvPr/>
        </p:nvSpPr>
        <p:spPr>
          <a:xfrm>
            <a:off x="3128925" y="2923850"/>
            <a:ext cx="170700" cy="170700"/>
          </a:xfrm>
          <a:prstGeom prst="noSmoking">
            <a:avLst>
              <a:gd fmla="val 18750" name="adj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17"/>
          <p:cNvSpPr/>
          <p:nvPr/>
        </p:nvSpPr>
        <p:spPr>
          <a:xfrm>
            <a:off x="2202425" y="4160875"/>
            <a:ext cx="4709700" cy="7998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7"/>
          <p:cNvSpPr txBox="1"/>
          <p:nvPr/>
        </p:nvSpPr>
        <p:spPr>
          <a:xfrm>
            <a:off x="1274050" y="3442650"/>
            <a:ext cx="32391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latin typeface="Cambria"/>
                <a:ea typeface="Cambria"/>
                <a:cs typeface="Cambria"/>
                <a:sym typeface="Cambria"/>
              </a:rPr>
              <a:t>( </a:t>
            </a:r>
            <a:r>
              <a:rPr lang="es" sz="1200">
                <a:latin typeface="Cambria"/>
                <a:ea typeface="Cambria"/>
                <a:cs typeface="Cambria"/>
                <a:sym typeface="Cambria"/>
              </a:rPr>
              <a:t>no major interaction within last  3 Gyr )</a:t>
            </a:r>
            <a:endParaRPr sz="1200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27" name="Google Shape;127;p17"/>
          <p:cNvSpPr/>
          <p:nvPr/>
        </p:nvSpPr>
        <p:spPr>
          <a:xfrm>
            <a:off x="1994450" y="2159225"/>
            <a:ext cx="332400" cy="283800"/>
          </a:xfrm>
          <a:prstGeom prst="rightArrow">
            <a:avLst>
              <a:gd fmla="val 50000" name="adj1"/>
              <a:gd fmla="val 67748" name="adj2"/>
            </a:avLst>
          </a:prstGeom>
          <a:solidFill>
            <a:schemeClr val="accent5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7"/>
          <p:cNvSpPr/>
          <p:nvPr/>
        </p:nvSpPr>
        <p:spPr>
          <a:xfrm rot="8353441">
            <a:off x="4368108" y="2160707"/>
            <a:ext cx="362883" cy="271837"/>
          </a:xfrm>
          <a:prstGeom prst="rightArrow">
            <a:avLst>
              <a:gd fmla="val 50000" name="adj1"/>
              <a:gd fmla="val 67748" name="adj2"/>
            </a:avLst>
          </a:prstGeom>
          <a:solidFill>
            <a:schemeClr val="accent5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17"/>
          <p:cNvSpPr/>
          <p:nvPr/>
        </p:nvSpPr>
        <p:spPr>
          <a:xfrm rot="-8049545">
            <a:off x="4945585" y="3016358"/>
            <a:ext cx="332447" cy="283864"/>
          </a:xfrm>
          <a:prstGeom prst="rightArrow">
            <a:avLst>
              <a:gd fmla="val 50000" name="adj1"/>
              <a:gd fmla="val 67748" name="adj2"/>
            </a:avLst>
          </a:prstGeom>
          <a:solidFill>
            <a:schemeClr val="accent5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0" name="Google Shape;130;p17"/>
          <p:cNvPicPr preferRelativeResize="0"/>
          <p:nvPr/>
        </p:nvPicPr>
        <p:blipFill rotWithShape="1">
          <a:blip r:embed="rId3">
            <a:alphaModFix/>
          </a:blip>
          <a:srcRect b="37633" l="81572" r="10806" t="50744"/>
          <a:stretch/>
        </p:blipFill>
        <p:spPr>
          <a:xfrm>
            <a:off x="1802600" y="2866525"/>
            <a:ext cx="696874" cy="66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7"/>
          <p:cNvPicPr preferRelativeResize="0"/>
          <p:nvPr/>
        </p:nvPicPr>
        <p:blipFill rotWithShape="1">
          <a:blip r:embed="rId3">
            <a:alphaModFix/>
          </a:blip>
          <a:srcRect b="81724" l="64142" r="1668" t="11255"/>
          <a:stretch/>
        </p:blipFill>
        <p:spPr>
          <a:xfrm>
            <a:off x="4852100" y="1267250"/>
            <a:ext cx="3126302" cy="40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7"/>
          <p:cNvPicPr preferRelativeResize="0"/>
          <p:nvPr/>
        </p:nvPicPr>
        <p:blipFill rotWithShape="1">
          <a:blip r:embed="rId3">
            <a:alphaModFix/>
          </a:blip>
          <a:srcRect b="81724" l="64142" r="1668" t="11255"/>
          <a:stretch/>
        </p:blipFill>
        <p:spPr>
          <a:xfrm>
            <a:off x="3967650" y="1199575"/>
            <a:ext cx="3126302" cy="40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7"/>
          <p:cNvPicPr preferRelativeResize="0"/>
          <p:nvPr/>
        </p:nvPicPr>
        <p:blipFill rotWithShape="1">
          <a:blip r:embed="rId3">
            <a:alphaModFix/>
          </a:blip>
          <a:srcRect b="81724" l="64142" r="1668" t="11255"/>
          <a:stretch/>
        </p:blipFill>
        <p:spPr>
          <a:xfrm rot="10800000">
            <a:off x="4775750" y="761750"/>
            <a:ext cx="3126302" cy="40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17"/>
          <p:cNvPicPr preferRelativeResize="0"/>
          <p:nvPr/>
        </p:nvPicPr>
        <p:blipFill rotWithShape="1">
          <a:blip r:embed="rId3">
            <a:alphaModFix/>
          </a:blip>
          <a:srcRect b="81724" l="64142" r="1668" t="11255"/>
          <a:stretch/>
        </p:blipFill>
        <p:spPr>
          <a:xfrm>
            <a:off x="4181025" y="1006350"/>
            <a:ext cx="3126302" cy="401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8"/>
          <p:cNvSpPr/>
          <p:nvPr/>
        </p:nvSpPr>
        <p:spPr>
          <a:xfrm>
            <a:off x="0" y="0"/>
            <a:ext cx="9144000" cy="725100"/>
          </a:xfrm>
          <a:prstGeom prst="rect">
            <a:avLst/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18"/>
          <p:cNvSpPr txBox="1"/>
          <p:nvPr>
            <p:ph type="title"/>
          </p:nvPr>
        </p:nvSpPr>
        <p:spPr>
          <a:xfrm>
            <a:off x="160350" y="92025"/>
            <a:ext cx="8823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434343"/>
                </a:solidFill>
                <a:latin typeface="Chivo"/>
                <a:ea typeface="Chivo"/>
                <a:cs typeface="Chivo"/>
                <a:sym typeface="Chivo"/>
              </a:rPr>
              <a:t>Thesis motivation  </a:t>
            </a:r>
            <a:r>
              <a:rPr lang="es" sz="2400">
                <a:solidFill>
                  <a:schemeClr val="accent5"/>
                </a:solidFill>
                <a:latin typeface="Chivo"/>
                <a:ea typeface="Chivo"/>
                <a:cs typeface="Chivo"/>
                <a:sym typeface="Chivo"/>
              </a:rPr>
              <a:t>|   HI asymmetries in isolated galaxies</a:t>
            </a:r>
            <a:endParaRPr sz="2400">
              <a:solidFill>
                <a:srgbClr val="434343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sp>
        <p:nvSpPr>
          <p:cNvPr id="141" name="Google Shape;141;p18"/>
          <p:cNvSpPr txBox="1"/>
          <p:nvPr/>
        </p:nvSpPr>
        <p:spPr>
          <a:xfrm>
            <a:off x="1219650" y="1948375"/>
            <a:ext cx="39033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18"/>
          <p:cNvSpPr txBox="1"/>
          <p:nvPr/>
        </p:nvSpPr>
        <p:spPr>
          <a:xfrm>
            <a:off x="4063900" y="1940225"/>
            <a:ext cx="4323600" cy="72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faint (&gt;&gt; R</a:t>
            </a:r>
            <a:r>
              <a:rPr baseline="-25000" lang="es" sz="15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25</a:t>
            </a:r>
            <a:r>
              <a:rPr lang="es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) halo substructures</a:t>
            </a:r>
            <a:br>
              <a:rPr lang="es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</a:br>
            <a:r>
              <a:rPr i="1" lang="es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may live</a:t>
            </a:r>
            <a:r>
              <a:rPr lang="es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several Gyr</a:t>
            </a:r>
            <a:endParaRPr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43" name="Google Shape;143;p18"/>
          <p:cNvSpPr txBox="1"/>
          <p:nvPr/>
        </p:nvSpPr>
        <p:spPr>
          <a:xfrm>
            <a:off x="2904750" y="884725"/>
            <a:ext cx="3713700" cy="94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HI         +     optical</a:t>
            </a:r>
            <a:endParaRPr sz="36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44" name="Google Shape;144;p18"/>
          <p:cNvSpPr txBox="1"/>
          <p:nvPr/>
        </p:nvSpPr>
        <p:spPr>
          <a:xfrm>
            <a:off x="573475" y="1948375"/>
            <a:ext cx="4391400" cy="72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HI lopsided modes </a:t>
            </a:r>
            <a:r>
              <a:rPr i="1" lang="es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extinguished</a:t>
            </a:r>
            <a:br>
              <a:rPr lang="es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</a:br>
            <a:r>
              <a:rPr lang="es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after 3 Gyr of isolation</a:t>
            </a:r>
            <a:endParaRPr/>
          </a:p>
        </p:txBody>
      </p:sp>
      <p:sp>
        <p:nvSpPr>
          <p:cNvPr id="145" name="Google Shape;145;p18"/>
          <p:cNvSpPr txBox="1"/>
          <p:nvPr/>
        </p:nvSpPr>
        <p:spPr>
          <a:xfrm>
            <a:off x="1219650" y="2451200"/>
            <a:ext cx="30000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" sz="1200">
                <a:solidFill>
                  <a:srgbClr val="4A86E8"/>
                </a:solidFill>
                <a:latin typeface="Cambria"/>
                <a:ea typeface="Cambria"/>
                <a:cs typeface="Cambria"/>
                <a:sym typeface="Cambria"/>
              </a:rPr>
              <a:t>Peñarrubia+ 2005</a:t>
            </a:r>
            <a:endParaRPr sz="1200">
              <a:solidFill>
                <a:srgbClr val="4A86E8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46" name="Google Shape;146;p18"/>
          <p:cNvSpPr txBox="1"/>
          <p:nvPr/>
        </p:nvSpPr>
        <p:spPr>
          <a:xfrm>
            <a:off x="4604825" y="2443075"/>
            <a:ext cx="30000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" sz="1200">
                <a:solidFill>
                  <a:srgbClr val="4A86E8"/>
                </a:solidFill>
                <a:latin typeface="Cambria"/>
                <a:ea typeface="Cambria"/>
                <a:cs typeface="Cambria"/>
                <a:sym typeface="Cambria"/>
              </a:rPr>
              <a:t>Jog &amp; Combes+ 2009</a:t>
            </a:r>
            <a:endParaRPr b="1" i="1" sz="1200">
              <a:solidFill>
                <a:srgbClr val="4A86E8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147" name="Google Shape;14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58201" y="2906600"/>
            <a:ext cx="1813524" cy="19025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48" name="Google Shape;14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88938" y="2790325"/>
            <a:ext cx="2960482" cy="2018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9"/>
          <p:cNvSpPr/>
          <p:nvPr/>
        </p:nvSpPr>
        <p:spPr>
          <a:xfrm>
            <a:off x="0" y="0"/>
            <a:ext cx="9144000" cy="725100"/>
          </a:xfrm>
          <a:prstGeom prst="rect">
            <a:avLst/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19"/>
          <p:cNvSpPr txBox="1"/>
          <p:nvPr>
            <p:ph type="title"/>
          </p:nvPr>
        </p:nvSpPr>
        <p:spPr>
          <a:xfrm>
            <a:off x="160350" y="92025"/>
            <a:ext cx="8823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434343"/>
                </a:solidFill>
                <a:latin typeface="Chivo"/>
                <a:ea typeface="Chivo"/>
                <a:cs typeface="Chivo"/>
                <a:sym typeface="Chivo"/>
              </a:rPr>
              <a:t>Thesis development   </a:t>
            </a:r>
            <a:r>
              <a:rPr lang="es" sz="2400">
                <a:solidFill>
                  <a:schemeClr val="accent5"/>
                </a:solidFill>
                <a:latin typeface="Chivo"/>
                <a:ea typeface="Chivo"/>
                <a:cs typeface="Chivo"/>
                <a:sym typeface="Chivo"/>
              </a:rPr>
              <a:t>|   Existing studies</a:t>
            </a:r>
            <a:endParaRPr sz="2400">
              <a:solidFill>
                <a:srgbClr val="434343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grpSp>
        <p:nvGrpSpPr>
          <p:cNvPr id="155" name="Google Shape;155;p19"/>
          <p:cNvGrpSpPr/>
          <p:nvPr/>
        </p:nvGrpSpPr>
        <p:grpSpPr>
          <a:xfrm>
            <a:off x="393050" y="2995272"/>
            <a:ext cx="2574352" cy="1999147"/>
            <a:chOff x="365950" y="2675622"/>
            <a:chExt cx="3008826" cy="2384479"/>
          </a:xfrm>
        </p:grpSpPr>
        <p:sp>
          <p:nvSpPr>
            <p:cNvPr id="156" name="Google Shape;156;p19"/>
            <p:cNvSpPr txBox="1"/>
            <p:nvPr/>
          </p:nvSpPr>
          <p:spPr>
            <a:xfrm>
              <a:off x="836847" y="2675622"/>
              <a:ext cx="2067000" cy="39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>
                  <a:latin typeface="Cambria"/>
                  <a:ea typeface="Cambria"/>
                  <a:cs typeface="Cambria"/>
                  <a:sym typeface="Cambria"/>
                </a:rPr>
                <a:t>Foster et al. 2014</a:t>
              </a:r>
              <a:endParaRPr>
                <a:latin typeface="Cambria"/>
                <a:ea typeface="Cambria"/>
                <a:cs typeface="Cambria"/>
                <a:sym typeface="Cambria"/>
              </a:endParaRPr>
            </a:p>
          </p:txBody>
        </p:sp>
        <p:pic>
          <p:nvPicPr>
            <p:cNvPr id="157" name="Google Shape;157;p1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65950" y="3074925"/>
              <a:ext cx="3008826" cy="1985175"/>
            </a:xfrm>
            <a:prstGeom prst="rect">
              <a:avLst/>
            </a:prstGeom>
            <a:noFill/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</p:pic>
      </p:grpSp>
      <p:pic>
        <p:nvPicPr>
          <p:cNvPr id="158" name="Google Shape;158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46650" y="820675"/>
            <a:ext cx="2331175" cy="179702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9" name="Google Shape;159;p19"/>
          <p:cNvGrpSpPr/>
          <p:nvPr/>
        </p:nvGrpSpPr>
        <p:grpSpPr>
          <a:xfrm>
            <a:off x="104423" y="724736"/>
            <a:ext cx="3609036" cy="2275516"/>
            <a:chOff x="447250" y="878508"/>
            <a:chExt cx="3045600" cy="1920267"/>
          </a:xfrm>
        </p:grpSpPr>
        <p:sp>
          <p:nvSpPr>
            <p:cNvPr id="160" name="Google Shape;160;p19"/>
            <p:cNvSpPr txBox="1"/>
            <p:nvPr/>
          </p:nvSpPr>
          <p:spPr>
            <a:xfrm>
              <a:off x="930544" y="878508"/>
              <a:ext cx="2079000" cy="29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>
                  <a:latin typeface="Cambria"/>
                  <a:ea typeface="Cambria"/>
                  <a:cs typeface="Cambria"/>
                  <a:sym typeface="Cambria"/>
                </a:rPr>
                <a:t>Duc et al. 2015</a:t>
              </a:r>
              <a:endParaRPr>
                <a:latin typeface="Cambria"/>
                <a:ea typeface="Cambria"/>
                <a:cs typeface="Cambria"/>
                <a:sym typeface="Cambria"/>
              </a:endParaRPr>
            </a:p>
          </p:txBody>
        </p:sp>
        <p:pic>
          <p:nvPicPr>
            <p:cNvPr id="161" name="Google Shape;161;p1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47250" y="1176800"/>
              <a:ext cx="1607182" cy="1621973"/>
            </a:xfrm>
            <a:prstGeom prst="rect">
              <a:avLst/>
            </a:prstGeom>
            <a:noFill/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162" name="Google Shape;162;p19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054431" y="1176801"/>
              <a:ext cx="1438419" cy="1621974"/>
            </a:xfrm>
            <a:prstGeom prst="rect">
              <a:avLst/>
            </a:prstGeom>
            <a:noFill/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</p:pic>
      </p:grpSp>
      <p:sp>
        <p:nvSpPr>
          <p:cNvPr id="163" name="Google Shape;163;p19"/>
          <p:cNvSpPr txBox="1"/>
          <p:nvPr/>
        </p:nvSpPr>
        <p:spPr>
          <a:xfrm>
            <a:off x="4401225" y="1117975"/>
            <a:ext cx="2067000" cy="72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Cambria"/>
                <a:ea typeface="Cambria"/>
                <a:cs typeface="Cambria"/>
                <a:sym typeface="Cambria"/>
              </a:rPr>
              <a:t>Watkins et al. 2014</a:t>
            </a:r>
            <a:endParaRPr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Cambria"/>
                <a:ea typeface="Cambria"/>
                <a:cs typeface="Cambria"/>
                <a:sym typeface="Cambria"/>
              </a:rPr>
              <a:t>(Leo I Group)</a:t>
            </a:r>
            <a:endParaRPr>
              <a:latin typeface="Cambria"/>
              <a:ea typeface="Cambria"/>
              <a:cs typeface="Cambria"/>
              <a:sym typeface="Cambria"/>
            </a:endParaRPr>
          </a:p>
        </p:txBody>
      </p:sp>
      <p:grpSp>
        <p:nvGrpSpPr>
          <p:cNvPr id="164" name="Google Shape;164;p19"/>
          <p:cNvGrpSpPr/>
          <p:nvPr/>
        </p:nvGrpSpPr>
        <p:grpSpPr>
          <a:xfrm>
            <a:off x="4050648" y="2813873"/>
            <a:ext cx="4962495" cy="2241692"/>
            <a:chOff x="3831295" y="2713275"/>
            <a:chExt cx="5181680" cy="2340704"/>
          </a:xfrm>
        </p:grpSpPr>
        <p:sp>
          <p:nvSpPr>
            <p:cNvPr id="165" name="Google Shape;165;p19"/>
            <p:cNvSpPr txBox="1"/>
            <p:nvPr/>
          </p:nvSpPr>
          <p:spPr>
            <a:xfrm>
              <a:off x="4155032" y="4687979"/>
              <a:ext cx="4395000" cy="36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>
                  <a:latin typeface="Cambria"/>
                  <a:ea typeface="Cambria"/>
                  <a:cs typeface="Cambria"/>
                  <a:sym typeface="Cambria"/>
                </a:rPr>
                <a:t>Martínez-Delgado et al. 2008, 2009, 2010, 2012</a:t>
              </a:r>
              <a:endParaRPr>
                <a:latin typeface="Cambria"/>
                <a:ea typeface="Cambria"/>
                <a:cs typeface="Cambria"/>
                <a:sym typeface="Cambria"/>
              </a:endParaRPr>
            </a:p>
          </p:txBody>
        </p:sp>
        <p:pic>
          <p:nvPicPr>
            <p:cNvPr id="166" name="Google Shape;166;p19"/>
            <p:cNvPicPr preferRelativeResize="0"/>
            <p:nvPr/>
          </p:nvPicPr>
          <p:blipFill rotWithShape="1">
            <a:blip r:embed="rId7">
              <a:alphaModFix/>
            </a:blip>
            <a:srcRect b="0" l="0" r="7672" t="0"/>
            <a:stretch/>
          </p:blipFill>
          <p:spPr>
            <a:xfrm>
              <a:off x="7437050" y="2713275"/>
              <a:ext cx="1575926" cy="2064275"/>
            </a:xfrm>
            <a:prstGeom prst="rect">
              <a:avLst/>
            </a:prstGeom>
            <a:noFill/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167" name="Google Shape;167;p19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5146750" y="2713276"/>
              <a:ext cx="2411563" cy="2064274"/>
            </a:xfrm>
            <a:prstGeom prst="rect">
              <a:avLst/>
            </a:prstGeom>
            <a:noFill/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168" name="Google Shape;168;p19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3831295" y="2713275"/>
              <a:ext cx="1315461" cy="2064275"/>
            </a:xfrm>
            <a:prstGeom prst="rect">
              <a:avLst/>
            </a:prstGeom>
            <a:noFill/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0"/>
          <p:cNvSpPr/>
          <p:nvPr/>
        </p:nvSpPr>
        <p:spPr>
          <a:xfrm>
            <a:off x="0" y="0"/>
            <a:ext cx="9144000" cy="725100"/>
          </a:xfrm>
          <a:prstGeom prst="rect">
            <a:avLst/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20"/>
          <p:cNvSpPr txBox="1"/>
          <p:nvPr>
            <p:ph type="title"/>
          </p:nvPr>
        </p:nvSpPr>
        <p:spPr>
          <a:xfrm>
            <a:off x="160350" y="92025"/>
            <a:ext cx="8823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434343"/>
                </a:solidFill>
                <a:latin typeface="Chivo"/>
                <a:ea typeface="Chivo"/>
                <a:cs typeface="Chivo"/>
                <a:sym typeface="Chivo"/>
              </a:rPr>
              <a:t>Thesis development   </a:t>
            </a:r>
            <a:r>
              <a:rPr lang="es" sz="2400">
                <a:solidFill>
                  <a:schemeClr val="accent5"/>
                </a:solidFill>
                <a:latin typeface="Chivo"/>
                <a:ea typeface="Chivo"/>
                <a:cs typeface="Chivo"/>
                <a:sym typeface="Chivo"/>
              </a:rPr>
              <a:t>|   Sample and method</a:t>
            </a:r>
            <a:endParaRPr sz="2400">
              <a:solidFill>
                <a:srgbClr val="434343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grpSp>
        <p:nvGrpSpPr>
          <p:cNvPr id="175" name="Google Shape;175;p20"/>
          <p:cNvGrpSpPr/>
          <p:nvPr/>
        </p:nvGrpSpPr>
        <p:grpSpPr>
          <a:xfrm>
            <a:off x="243950" y="860650"/>
            <a:ext cx="4133700" cy="4133700"/>
            <a:chOff x="243950" y="860650"/>
            <a:chExt cx="4133700" cy="4133700"/>
          </a:xfrm>
        </p:grpSpPr>
        <p:sp>
          <p:nvSpPr>
            <p:cNvPr id="176" name="Google Shape;176;p20"/>
            <p:cNvSpPr/>
            <p:nvPr/>
          </p:nvSpPr>
          <p:spPr>
            <a:xfrm>
              <a:off x="243950" y="860650"/>
              <a:ext cx="4133700" cy="4133700"/>
            </a:xfrm>
            <a:prstGeom prst="ellipse">
              <a:avLst/>
            </a:prstGeom>
            <a:solidFill>
              <a:srgbClr val="073763"/>
            </a:solidFill>
            <a:ln cap="flat" cmpd="sng" w="9525">
              <a:solidFill>
                <a:srgbClr val="07376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20"/>
            <p:cNvSpPr/>
            <p:nvPr/>
          </p:nvSpPr>
          <p:spPr>
            <a:xfrm>
              <a:off x="425300" y="1223350"/>
              <a:ext cx="3771000" cy="3771000"/>
            </a:xfrm>
            <a:prstGeom prst="ellipse">
              <a:avLst/>
            </a:prstGeom>
            <a:solidFill>
              <a:srgbClr val="1C4587"/>
            </a:solidFill>
            <a:ln cap="flat" cmpd="sng" w="9525">
              <a:solidFill>
                <a:srgbClr val="1C458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20"/>
            <p:cNvSpPr/>
            <p:nvPr/>
          </p:nvSpPr>
          <p:spPr>
            <a:xfrm>
              <a:off x="562400" y="1497550"/>
              <a:ext cx="3496800" cy="3496800"/>
            </a:xfrm>
            <a:prstGeom prst="ellipse">
              <a:avLst/>
            </a:prstGeom>
            <a:solidFill>
              <a:srgbClr val="1155CC"/>
            </a:solidFill>
            <a:ln cap="flat" cmpd="sng" w="9525">
              <a:solidFill>
                <a:srgbClr val="1155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20"/>
            <p:cNvSpPr/>
            <p:nvPr/>
          </p:nvSpPr>
          <p:spPr>
            <a:xfrm>
              <a:off x="706400" y="1785550"/>
              <a:ext cx="3208800" cy="3208800"/>
            </a:xfrm>
            <a:prstGeom prst="ellipse">
              <a:avLst/>
            </a:prstGeom>
            <a:solidFill>
              <a:srgbClr val="3C78D8"/>
            </a:solidFill>
            <a:ln cap="flat" cmpd="sng" w="9525">
              <a:solidFill>
                <a:srgbClr val="3C78D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20"/>
            <p:cNvSpPr/>
            <p:nvPr/>
          </p:nvSpPr>
          <p:spPr>
            <a:xfrm>
              <a:off x="853850" y="2080450"/>
              <a:ext cx="2913900" cy="2913900"/>
            </a:xfrm>
            <a:prstGeom prst="ellipse">
              <a:avLst/>
            </a:prstGeom>
            <a:solidFill>
              <a:srgbClr val="6D9EEB"/>
            </a:solidFill>
            <a:ln cap="flat" cmpd="sng" w="9525">
              <a:solidFill>
                <a:srgbClr val="6D9EE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20"/>
            <p:cNvSpPr/>
            <p:nvPr/>
          </p:nvSpPr>
          <p:spPr>
            <a:xfrm>
              <a:off x="1014800" y="2402350"/>
              <a:ext cx="2592000" cy="2592000"/>
            </a:xfrm>
            <a:prstGeom prst="ellipse">
              <a:avLst/>
            </a:prstGeom>
            <a:solidFill>
              <a:srgbClr val="A4C2F4"/>
            </a:solidFill>
            <a:ln cap="flat" cmpd="sng" w="9525">
              <a:solidFill>
                <a:srgbClr val="6D9EE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20"/>
            <p:cNvSpPr/>
            <p:nvPr/>
          </p:nvSpPr>
          <p:spPr>
            <a:xfrm>
              <a:off x="1146200" y="2665150"/>
              <a:ext cx="2329200" cy="2329200"/>
            </a:xfrm>
            <a:prstGeom prst="ellipse">
              <a:avLst/>
            </a:prstGeom>
            <a:solidFill>
              <a:srgbClr val="C9DAF8"/>
            </a:solidFill>
            <a:ln cap="flat" cmpd="sng" w="9525">
              <a:solidFill>
                <a:srgbClr val="A4C2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20"/>
            <p:cNvSpPr txBox="1"/>
            <p:nvPr/>
          </p:nvSpPr>
          <p:spPr>
            <a:xfrm>
              <a:off x="1917800" y="860650"/>
              <a:ext cx="786000" cy="36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>
                  <a:solidFill>
                    <a:srgbClr val="FFFFFF"/>
                  </a:solidFill>
                  <a:latin typeface="Cambria"/>
                  <a:ea typeface="Cambria"/>
                  <a:cs typeface="Cambria"/>
                  <a:sym typeface="Cambria"/>
                </a:rPr>
                <a:t>CIG</a:t>
              </a:r>
              <a:endParaRPr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184" name="Google Shape;184;p20"/>
            <p:cNvSpPr txBox="1"/>
            <p:nvPr/>
          </p:nvSpPr>
          <p:spPr>
            <a:xfrm>
              <a:off x="1917800" y="1168338"/>
              <a:ext cx="786000" cy="36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>
                  <a:solidFill>
                    <a:srgbClr val="FFFFFF"/>
                  </a:solidFill>
                  <a:latin typeface="Cambria"/>
                  <a:ea typeface="Cambria"/>
                  <a:cs typeface="Cambria"/>
                  <a:sym typeface="Cambria"/>
                </a:rPr>
                <a:t>HI</a:t>
              </a:r>
              <a:endParaRPr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185" name="Google Shape;185;p20"/>
            <p:cNvSpPr txBox="1"/>
            <p:nvPr/>
          </p:nvSpPr>
          <p:spPr>
            <a:xfrm>
              <a:off x="1917800" y="1484150"/>
              <a:ext cx="786000" cy="28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>
                  <a:solidFill>
                    <a:srgbClr val="FFFFFF"/>
                  </a:solidFill>
                  <a:latin typeface="Cambria"/>
                  <a:ea typeface="Cambria"/>
                  <a:cs typeface="Cambria"/>
                  <a:sym typeface="Cambria"/>
                </a:rPr>
                <a:t>η </a:t>
              </a:r>
              <a:r>
                <a:rPr baseline="-25000" lang="es">
                  <a:solidFill>
                    <a:srgbClr val="FFFFFF"/>
                  </a:solidFill>
                  <a:latin typeface="Cambria"/>
                  <a:ea typeface="Cambria"/>
                  <a:cs typeface="Cambria"/>
                  <a:sym typeface="Cambria"/>
                </a:rPr>
                <a:t>k</a:t>
              </a:r>
              <a:r>
                <a:rPr lang="es" sz="100">
                  <a:solidFill>
                    <a:srgbClr val="FFFFFF"/>
                  </a:solidFill>
                  <a:latin typeface="Cambria"/>
                  <a:ea typeface="Cambria"/>
                  <a:cs typeface="Cambria"/>
                  <a:sym typeface="Cambria"/>
                </a:rPr>
                <a:t>​</a:t>
              </a:r>
              <a:r>
                <a:rPr lang="es">
                  <a:solidFill>
                    <a:srgbClr val="FFFFFF"/>
                  </a:solidFill>
                  <a:latin typeface="Cambria"/>
                  <a:ea typeface="Cambria"/>
                  <a:cs typeface="Cambria"/>
                  <a:sym typeface="Cambria"/>
                </a:rPr>
                <a:t>​&lt; 2.7</a:t>
              </a:r>
              <a:endParaRPr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186" name="Google Shape;186;p20"/>
            <p:cNvSpPr txBox="1"/>
            <p:nvPr/>
          </p:nvSpPr>
          <p:spPr>
            <a:xfrm>
              <a:off x="1619025" y="1814325"/>
              <a:ext cx="1464000" cy="28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>
                  <a:solidFill>
                    <a:srgbClr val="FFFFFF"/>
                  </a:solidFill>
                  <a:latin typeface="Cambria"/>
                  <a:ea typeface="Cambria"/>
                  <a:cs typeface="Cambria"/>
                  <a:sym typeface="Cambria"/>
                </a:rPr>
                <a:t>V &gt; 1500 km/s</a:t>
              </a:r>
              <a:endParaRPr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187" name="Google Shape;187;p20"/>
            <p:cNvSpPr txBox="1"/>
            <p:nvPr/>
          </p:nvSpPr>
          <p:spPr>
            <a:xfrm>
              <a:off x="1634775" y="2080450"/>
              <a:ext cx="1432500" cy="321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>
                  <a:solidFill>
                    <a:srgbClr val="FFFFFF"/>
                  </a:solidFill>
                  <a:latin typeface="Cambria"/>
                  <a:ea typeface="Cambria"/>
                  <a:cs typeface="Cambria"/>
                  <a:sym typeface="Cambria"/>
                </a:rPr>
                <a:t>A</a:t>
              </a:r>
              <a:r>
                <a:rPr baseline="-25000" lang="es" sz="1500">
                  <a:solidFill>
                    <a:srgbClr val="FFFFFF"/>
                  </a:solidFill>
                  <a:latin typeface="Cambria"/>
                  <a:ea typeface="Cambria"/>
                  <a:cs typeface="Cambria"/>
                  <a:sym typeface="Cambria"/>
                </a:rPr>
                <a:t>G</a:t>
              </a:r>
              <a:r>
                <a:rPr lang="es">
                  <a:solidFill>
                    <a:srgbClr val="FFFFFF"/>
                  </a:solidFill>
                  <a:latin typeface="Cambria"/>
                  <a:ea typeface="Cambria"/>
                  <a:cs typeface="Cambria"/>
                  <a:sym typeface="Cambria"/>
                </a:rPr>
                <a:t> &lt; 0.5 mag</a:t>
              </a:r>
              <a:endParaRPr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188" name="Google Shape;188;p20"/>
            <p:cNvSpPr txBox="1"/>
            <p:nvPr/>
          </p:nvSpPr>
          <p:spPr>
            <a:xfrm>
              <a:off x="1634775" y="2402350"/>
              <a:ext cx="1432500" cy="30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>
                  <a:solidFill>
                    <a:srgbClr val="FFFFFF"/>
                  </a:solidFill>
                  <a:latin typeface="Cambria"/>
                  <a:ea typeface="Cambria"/>
                  <a:cs typeface="Cambria"/>
                  <a:sym typeface="Cambria"/>
                </a:rPr>
                <a:t>D</a:t>
              </a:r>
              <a:r>
                <a:rPr baseline="-25000" lang="es">
                  <a:solidFill>
                    <a:srgbClr val="FFFFFF"/>
                  </a:solidFill>
                  <a:latin typeface="Cambria"/>
                  <a:ea typeface="Cambria"/>
                  <a:cs typeface="Cambria"/>
                  <a:sym typeface="Cambria"/>
                </a:rPr>
                <a:t>25</a:t>
              </a:r>
              <a:r>
                <a:rPr lang="es">
                  <a:solidFill>
                    <a:srgbClr val="FFFFFF"/>
                  </a:solidFill>
                  <a:latin typeface="Cambria"/>
                  <a:ea typeface="Cambria"/>
                  <a:cs typeface="Cambria"/>
                  <a:sym typeface="Cambria"/>
                </a:rPr>
                <a:t> &gt; 1 arcmin</a:t>
              </a:r>
              <a:endParaRPr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189" name="Google Shape;189;p20"/>
            <p:cNvSpPr txBox="1"/>
            <p:nvPr/>
          </p:nvSpPr>
          <p:spPr>
            <a:xfrm>
              <a:off x="1826000" y="3380750"/>
              <a:ext cx="969600" cy="72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800">
                  <a:solidFill>
                    <a:schemeClr val="dk1"/>
                  </a:solidFill>
                  <a:latin typeface="Cambria"/>
                  <a:ea typeface="Cambria"/>
                  <a:cs typeface="Cambria"/>
                  <a:sym typeface="Cambria"/>
                </a:rPr>
                <a:t>184</a:t>
              </a:r>
              <a:endParaRPr sz="18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800">
                  <a:solidFill>
                    <a:schemeClr val="dk1"/>
                  </a:solidFill>
                  <a:latin typeface="Cambria"/>
                  <a:ea typeface="Cambria"/>
                  <a:cs typeface="Cambria"/>
                  <a:sym typeface="Cambria"/>
                </a:rPr>
                <a:t>isolated</a:t>
              </a:r>
              <a:endParaRPr sz="18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800">
                  <a:solidFill>
                    <a:schemeClr val="dk1"/>
                  </a:solidFill>
                  <a:latin typeface="Cambria"/>
                  <a:ea typeface="Cambria"/>
                  <a:cs typeface="Cambria"/>
                  <a:sym typeface="Cambria"/>
                </a:rPr>
                <a:t>galaxies</a:t>
              </a:r>
              <a:endParaRPr sz="180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</p:grpSp>
      <p:pic>
        <p:nvPicPr>
          <p:cNvPr id="190" name="Google Shape;19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98550" y="3010500"/>
            <a:ext cx="2568325" cy="192625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0"/>
          <p:cNvSpPr txBox="1"/>
          <p:nvPr/>
        </p:nvSpPr>
        <p:spPr>
          <a:xfrm>
            <a:off x="7211525" y="3498425"/>
            <a:ext cx="1766400" cy="8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Cambria"/>
                <a:ea typeface="Cambria"/>
                <a:cs typeface="Cambria"/>
                <a:sym typeface="Cambria"/>
              </a:rPr>
              <a:t>radiointerferometric</a:t>
            </a:r>
            <a:endParaRPr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Cambria"/>
                <a:ea typeface="Cambria"/>
                <a:cs typeface="Cambria"/>
                <a:sym typeface="Cambria"/>
              </a:rPr>
              <a:t>observations</a:t>
            </a:r>
            <a:endParaRPr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Cambria"/>
                <a:ea typeface="Cambria"/>
                <a:cs typeface="Cambria"/>
                <a:sym typeface="Cambria"/>
              </a:rPr>
              <a:t>(VLA, WSRT, GMRT)</a:t>
            </a:r>
            <a:endParaRPr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92" name="Google Shape;192;p20"/>
          <p:cNvSpPr txBox="1"/>
          <p:nvPr/>
        </p:nvSpPr>
        <p:spPr>
          <a:xfrm>
            <a:off x="7131425" y="1082475"/>
            <a:ext cx="1926600" cy="8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Cambria"/>
                <a:ea typeface="Cambria"/>
                <a:cs typeface="Cambria"/>
                <a:sym typeface="Cambria"/>
              </a:rPr>
              <a:t>deep optical</a:t>
            </a:r>
            <a:endParaRPr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Cambria"/>
                <a:ea typeface="Cambria"/>
                <a:cs typeface="Cambria"/>
                <a:sym typeface="Cambria"/>
              </a:rPr>
              <a:t>observations</a:t>
            </a:r>
            <a:endParaRPr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Cambria"/>
                <a:ea typeface="Cambria"/>
                <a:cs typeface="Cambria"/>
                <a:sym typeface="Cambria"/>
              </a:rPr>
              <a:t>(CAHA, INT, NOT, VST)</a:t>
            </a:r>
            <a:endParaRPr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93" name="Google Shape;193;p20"/>
          <p:cNvSpPr txBox="1"/>
          <p:nvPr/>
        </p:nvSpPr>
        <p:spPr>
          <a:xfrm>
            <a:off x="7387775" y="1932875"/>
            <a:ext cx="1413900" cy="528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latin typeface="Cambria"/>
                <a:ea typeface="Cambria"/>
                <a:cs typeface="Cambria"/>
                <a:sym typeface="Cambria"/>
              </a:rPr>
              <a:t>22 CIG observed</a:t>
            </a:r>
            <a:endParaRPr sz="1200"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latin typeface="Cambria"/>
                <a:ea typeface="Cambria"/>
                <a:cs typeface="Cambria"/>
                <a:sym typeface="Cambria"/>
              </a:rPr>
              <a:t>(&gt; 4h on target)</a:t>
            </a:r>
            <a:endParaRPr sz="1200"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194" name="Google Shape;194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1999" y="1148387"/>
            <a:ext cx="2621425" cy="1378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1"/>
          <p:cNvSpPr/>
          <p:nvPr/>
        </p:nvSpPr>
        <p:spPr>
          <a:xfrm>
            <a:off x="0" y="0"/>
            <a:ext cx="9144000" cy="725100"/>
          </a:xfrm>
          <a:prstGeom prst="rect">
            <a:avLst/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21"/>
          <p:cNvSpPr txBox="1"/>
          <p:nvPr>
            <p:ph type="title"/>
          </p:nvPr>
        </p:nvSpPr>
        <p:spPr>
          <a:xfrm>
            <a:off x="160350" y="92025"/>
            <a:ext cx="8823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434343"/>
                </a:solidFill>
                <a:latin typeface="Chivo"/>
                <a:ea typeface="Chivo"/>
                <a:cs typeface="Chivo"/>
                <a:sym typeface="Chivo"/>
              </a:rPr>
              <a:t>Thesis development   </a:t>
            </a:r>
            <a:r>
              <a:rPr lang="es" sz="2400">
                <a:solidFill>
                  <a:schemeClr val="accent5"/>
                </a:solidFill>
                <a:latin typeface="Chivo"/>
                <a:ea typeface="Chivo"/>
                <a:cs typeface="Chivo"/>
                <a:sym typeface="Chivo"/>
              </a:rPr>
              <a:t>|   First images</a:t>
            </a:r>
            <a:endParaRPr sz="2400">
              <a:solidFill>
                <a:srgbClr val="434343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grpSp>
        <p:nvGrpSpPr>
          <p:cNvPr id="201" name="Google Shape;201;p21"/>
          <p:cNvGrpSpPr/>
          <p:nvPr/>
        </p:nvGrpSpPr>
        <p:grpSpPr>
          <a:xfrm>
            <a:off x="2002968" y="3342774"/>
            <a:ext cx="2267684" cy="1697424"/>
            <a:chOff x="1626425" y="3300400"/>
            <a:chExt cx="2216050" cy="1697424"/>
          </a:xfrm>
        </p:grpSpPr>
        <p:pic>
          <p:nvPicPr>
            <p:cNvPr id="202" name="Google Shape;202;p2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626425" y="3300400"/>
              <a:ext cx="1558749" cy="1697424"/>
            </a:xfrm>
            <a:prstGeom prst="rect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203" name="Google Shape;203;p21"/>
            <p:cNvSpPr txBox="1"/>
            <p:nvPr/>
          </p:nvSpPr>
          <p:spPr>
            <a:xfrm>
              <a:off x="3185175" y="3968975"/>
              <a:ext cx="657300" cy="360300"/>
            </a:xfrm>
            <a:prstGeom prst="rect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800">
                  <a:solidFill>
                    <a:schemeClr val="dk1"/>
                  </a:solidFill>
                  <a:latin typeface="Cambria"/>
                  <a:ea typeface="Cambria"/>
                  <a:cs typeface="Cambria"/>
                  <a:sym typeface="Cambria"/>
                </a:rPr>
                <a:t>CIG96 </a:t>
              </a:r>
              <a:r>
                <a:rPr lang="es" sz="800">
                  <a:solidFill>
                    <a:schemeClr val="dk1"/>
                  </a:solidFill>
                  <a:latin typeface="Cambria"/>
                  <a:ea typeface="Cambria"/>
                  <a:cs typeface="Cambria"/>
                  <a:sym typeface="Cambria"/>
                </a:rPr>
                <a:t>(Sc)</a:t>
              </a:r>
              <a:endParaRPr sz="8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800">
                  <a:solidFill>
                    <a:schemeClr val="dk1"/>
                  </a:solidFill>
                  <a:latin typeface="Cambria"/>
                  <a:ea typeface="Cambria"/>
                  <a:cs typeface="Cambria"/>
                  <a:sym typeface="Cambria"/>
                </a:rPr>
                <a:t>A = 1.16 </a:t>
              </a:r>
              <a:endParaRPr/>
            </a:p>
          </p:txBody>
        </p:sp>
      </p:grpSp>
      <p:grpSp>
        <p:nvGrpSpPr>
          <p:cNvPr id="204" name="Google Shape;204;p21"/>
          <p:cNvGrpSpPr/>
          <p:nvPr/>
        </p:nvGrpSpPr>
        <p:grpSpPr>
          <a:xfrm>
            <a:off x="4623648" y="3342450"/>
            <a:ext cx="2666523" cy="1697428"/>
            <a:chOff x="4551952" y="3345988"/>
            <a:chExt cx="2666523" cy="1651837"/>
          </a:xfrm>
        </p:grpSpPr>
        <p:pic>
          <p:nvPicPr>
            <p:cNvPr id="205" name="Google Shape;205;p2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551952" y="3345988"/>
              <a:ext cx="1887424" cy="1651837"/>
            </a:xfrm>
            <a:prstGeom prst="rect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206" name="Google Shape;206;p21"/>
            <p:cNvSpPr txBox="1"/>
            <p:nvPr/>
          </p:nvSpPr>
          <p:spPr>
            <a:xfrm>
              <a:off x="6439375" y="3991775"/>
              <a:ext cx="779100" cy="360300"/>
            </a:xfrm>
            <a:prstGeom prst="rect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800">
                  <a:solidFill>
                    <a:schemeClr val="dk1"/>
                  </a:solidFill>
                  <a:latin typeface="Cambria"/>
                  <a:ea typeface="Cambria"/>
                  <a:cs typeface="Cambria"/>
                  <a:sym typeface="Cambria"/>
                </a:rPr>
                <a:t>CIG340 </a:t>
              </a:r>
              <a:r>
                <a:rPr lang="es" sz="800">
                  <a:solidFill>
                    <a:schemeClr val="dk1"/>
                  </a:solidFill>
                  <a:latin typeface="Cambria"/>
                  <a:ea typeface="Cambria"/>
                  <a:cs typeface="Cambria"/>
                  <a:sym typeface="Cambria"/>
                </a:rPr>
                <a:t>(Sbc)</a:t>
              </a:r>
              <a:endParaRPr sz="8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800">
                  <a:solidFill>
                    <a:schemeClr val="dk1"/>
                  </a:solidFill>
                  <a:latin typeface="Cambria"/>
                  <a:ea typeface="Cambria"/>
                  <a:cs typeface="Cambria"/>
                  <a:sym typeface="Cambria"/>
                </a:rPr>
                <a:t>A = 1.03</a:t>
              </a:r>
              <a:endParaRPr/>
            </a:p>
          </p:txBody>
        </p:sp>
      </p:grpSp>
      <p:grpSp>
        <p:nvGrpSpPr>
          <p:cNvPr id="207" name="Google Shape;207;p21"/>
          <p:cNvGrpSpPr/>
          <p:nvPr/>
        </p:nvGrpSpPr>
        <p:grpSpPr>
          <a:xfrm>
            <a:off x="991625" y="916475"/>
            <a:ext cx="2559300" cy="2234600"/>
            <a:chOff x="991625" y="916475"/>
            <a:chExt cx="2559300" cy="2234600"/>
          </a:xfrm>
        </p:grpSpPr>
        <p:grpSp>
          <p:nvGrpSpPr>
            <p:cNvPr id="208" name="Google Shape;208;p21"/>
            <p:cNvGrpSpPr/>
            <p:nvPr/>
          </p:nvGrpSpPr>
          <p:grpSpPr>
            <a:xfrm>
              <a:off x="991625" y="916475"/>
              <a:ext cx="1666200" cy="2234600"/>
              <a:chOff x="502450" y="874175"/>
              <a:chExt cx="1666200" cy="2234600"/>
            </a:xfrm>
          </p:grpSpPr>
          <p:sp>
            <p:nvSpPr>
              <p:cNvPr id="209" name="Google Shape;209;p21"/>
              <p:cNvSpPr txBox="1"/>
              <p:nvPr/>
            </p:nvSpPr>
            <p:spPr>
              <a:xfrm>
                <a:off x="502450" y="2572075"/>
                <a:ext cx="1666200" cy="5367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" sz="800">
                    <a:solidFill>
                      <a:schemeClr val="dk1"/>
                    </a:solidFill>
                    <a:latin typeface="Cambria"/>
                    <a:ea typeface="Cambria"/>
                    <a:cs typeface="Cambria"/>
                    <a:sym typeface="Cambria"/>
                  </a:rPr>
                  <a:t>CAHA2.2m</a:t>
                </a:r>
                <a:endParaRPr sz="800">
                  <a:solidFill>
                    <a:schemeClr val="dk1"/>
                  </a:solidFill>
                  <a:latin typeface="Cambria"/>
                  <a:ea typeface="Cambria"/>
                  <a:cs typeface="Cambria"/>
                  <a:sym typeface="Cambria"/>
                </a:endParaRPr>
              </a:p>
              <a:p>
                <a:pPr indent="0" lvl="0" marL="0" rtl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" sz="800">
                    <a:solidFill>
                      <a:schemeClr val="dk1"/>
                    </a:solidFill>
                    <a:latin typeface="Cambria"/>
                    <a:ea typeface="Cambria"/>
                    <a:cs typeface="Cambria"/>
                    <a:sym typeface="Cambria"/>
                  </a:rPr>
                  <a:t>~26.5 mag/"² (R band)</a:t>
                </a:r>
                <a:endParaRPr sz="800">
                  <a:solidFill>
                    <a:schemeClr val="dk1"/>
                  </a:solidFill>
                  <a:latin typeface="Cambria"/>
                  <a:ea typeface="Cambria"/>
                  <a:cs typeface="Cambria"/>
                  <a:sym typeface="Cambria"/>
                </a:endParaRPr>
              </a:p>
              <a:p>
                <a:pPr indent="0" lvl="0" marL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" sz="800">
                    <a:solidFill>
                      <a:schemeClr val="dk1"/>
                    </a:solidFill>
                    <a:latin typeface="Cambria"/>
                    <a:ea typeface="Cambria"/>
                    <a:cs typeface="Cambria"/>
                    <a:sym typeface="Cambria"/>
                  </a:rPr>
                  <a:t>~2.5h on target - 6'x6', R</a:t>
                </a:r>
                <a:r>
                  <a:rPr baseline="-25000" lang="es" sz="800">
                    <a:solidFill>
                      <a:schemeClr val="dk1"/>
                    </a:solidFill>
                    <a:latin typeface="Cambria"/>
                    <a:ea typeface="Cambria"/>
                    <a:cs typeface="Cambria"/>
                    <a:sym typeface="Cambria"/>
                  </a:rPr>
                  <a:t>25</a:t>
                </a:r>
                <a:r>
                  <a:rPr lang="es" sz="800">
                    <a:solidFill>
                      <a:schemeClr val="dk1"/>
                    </a:solidFill>
                    <a:latin typeface="Cambria"/>
                    <a:ea typeface="Cambria"/>
                    <a:cs typeface="Cambria"/>
                    <a:sym typeface="Cambria"/>
                  </a:rPr>
                  <a:t> = 0.76'</a:t>
                </a:r>
                <a:endParaRPr sz="800">
                  <a:solidFill>
                    <a:schemeClr val="dk1"/>
                  </a:solidFill>
                  <a:latin typeface="Cambria"/>
                  <a:ea typeface="Cambria"/>
                  <a:cs typeface="Cambria"/>
                  <a:sym typeface="Cambria"/>
                </a:endParaRPr>
              </a:p>
            </p:txBody>
          </p:sp>
          <p:pic>
            <p:nvPicPr>
              <p:cNvPr id="210" name="Google Shape;210;p21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506125" y="874175"/>
                <a:ext cx="1657884" cy="1697887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pic>
        </p:grpSp>
        <p:sp>
          <p:nvSpPr>
            <p:cNvPr id="211" name="Google Shape;211;p21"/>
            <p:cNvSpPr txBox="1"/>
            <p:nvPr/>
          </p:nvSpPr>
          <p:spPr>
            <a:xfrm>
              <a:off x="2657825" y="1580125"/>
              <a:ext cx="893100" cy="360300"/>
            </a:xfrm>
            <a:prstGeom prst="rect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800">
                  <a:solidFill>
                    <a:schemeClr val="dk1"/>
                  </a:solidFill>
                  <a:latin typeface="Cambria"/>
                  <a:ea typeface="Cambria"/>
                  <a:cs typeface="Cambria"/>
                  <a:sym typeface="Cambria"/>
                </a:rPr>
                <a:t>CIG1019 </a:t>
              </a:r>
              <a:r>
                <a:rPr lang="es" sz="800">
                  <a:solidFill>
                    <a:schemeClr val="dk1"/>
                  </a:solidFill>
                  <a:latin typeface="Cambria"/>
                  <a:ea typeface="Cambria"/>
                  <a:cs typeface="Cambria"/>
                  <a:sym typeface="Cambria"/>
                </a:rPr>
                <a:t>(Sc)</a:t>
              </a:r>
              <a:endParaRPr sz="8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800">
                  <a:solidFill>
                    <a:schemeClr val="dk1"/>
                  </a:solidFill>
                  <a:latin typeface="Cambria"/>
                  <a:ea typeface="Cambria"/>
                  <a:cs typeface="Cambria"/>
                  <a:sym typeface="Cambria"/>
                </a:rPr>
                <a:t>A = 1.22</a:t>
              </a:r>
              <a:endParaRPr/>
            </a:p>
          </p:txBody>
        </p:sp>
      </p:grpSp>
      <p:grpSp>
        <p:nvGrpSpPr>
          <p:cNvPr id="212" name="Google Shape;212;p21"/>
          <p:cNvGrpSpPr/>
          <p:nvPr/>
        </p:nvGrpSpPr>
        <p:grpSpPr>
          <a:xfrm>
            <a:off x="3789900" y="916475"/>
            <a:ext cx="2410500" cy="2234600"/>
            <a:chOff x="3789900" y="916475"/>
            <a:chExt cx="2410500" cy="2234600"/>
          </a:xfrm>
        </p:grpSpPr>
        <p:grpSp>
          <p:nvGrpSpPr>
            <p:cNvPr id="213" name="Google Shape;213;p21"/>
            <p:cNvGrpSpPr/>
            <p:nvPr/>
          </p:nvGrpSpPr>
          <p:grpSpPr>
            <a:xfrm>
              <a:off x="3789900" y="916475"/>
              <a:ext cx="1517400" cy="2234600"/>
              <a:chOff x="2690825" y="874175"/>
              <a:chExt cx="1517400" cy="2234600"/>
            </a:xfrm>
          </p:grpSpPr>
          <p:sp>
            <p:nvSpPr>
              <p:cNvPr id="214" name="Google Shape;214;p21"/>
              <p:cNvSpPr txBox="1"/>
              <p:nvPr/>
            </p:nvSpPr>
            <p:spPr>
              <a:xfrm>
                <a:off x="2690825" y="2572075"/>
                <a:ext cx="1517400" cy="5367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lang="es" sz="800">
                    <a:solidFill>
                      <a:schemeClr val="dk1"/>
                    </a:solidFill>
                    <a:latin typeface="Cambria"/>
                    <a:ea typeface="Cambria"/>
                    <a:cs typeface="Cambria"/>
                    <a:sym typeface="Cambria"/>
                  </a:rPr>
                  <a:t>CAHA2.2m</a:t>
                </a:r>
                <a:endParaRPr sz="800">
                  <a:solidFill>
                    <a:schemeClr val="dk1"/>
                  </a:solidFill>
                  <a:latin typeface="Cambria"/>
                  <a:ea typeface="Cambria"/>
                  <a:cs typeface="Cambria"/>
                  <a:sym typeface="Cambria"/>
                </a:endParaRPr>
              </a:p>
              <a:p>
                <a:pPr indent="0" lvl="0" marL="0" marR="0" rtl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lang="es" sz="800">
                    <a:solidFill>
                      <a:schemeClr val="dk1"/>
                    </a:solidFill>
                    <a:latin typeface="Cambria"/>
                    <a:ea typeface="Cambria"/>
                    <a:cs typeface="Cambria"/>
                    <a:sym typeface="Cambria"/>
                  </a:rPr>
                  <a:t>~5h on target (r SDSS)</a:t>
                </a:r>
                <a:endParaRPr sz="800">
                  <a:solidFill>
                    <a:schemeClr val="dk1"/>
                  </a:solidFill>
                  <a:latin typeface="Cambria"/>
                  <a:ea typeface="Cambria"/>
                  <a:cs typeface="Cambria"/>
                  <a:sym typeface="Cambria"/>
                </a:endParaRPr>
              </a:p>
              <a:p>
                <a:pPr indent="0" lvl="0" marL="0" marR="0" rtl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lang="es" sz="800">
                    <a:solidFill>
                      <a:schemeClr val="dk1"/>
                    </a:solidFill>
                    <a:latin typeface="Cambria"/>
                    <a:ea typeface="Cambria"/>
                    <a:cs typeface="Cambria"/>
                    <a:sym typeface="Cambria"/>
                  </a:rPr>
                  <a:t>image: 7'x9' - R</a:t>
                </a:r>
                <a:r>
                  <a:rPr baseline="-25000" lang="es" sz="800">
                    <a:solidFill>
                      <a:schemeClr val="dk1"/>
                    </a:solidFill>
                    <a:latin typeface="Cambria"/>
                    <a:ea typeface="Cambria"/>
                    <a:cs typeface="Cambria"/>
                    <a:sym typeface="Cambria"/>
                  </a:rPr>
                  <a:t>25</a:t>
                </a:r>
                <a:r>
                  <a:rPr lang="es" sz="800">
                    <a:solidFill>
                      <a:schemeClr val="dk1"/>
                    </a:solidFill>
                    <a:latin typeface="Cambria"/>
                    <a:ea typeface="Cambria"/>
                    <a:cs typeface="Cambria"/>
                    <a:sym typeface="Cambria"/>
                  </a:rPr>
                  <a:t> = 0.81'</a:t>
                </a:r>
                <a:endParaRPr sz="800">
                  <a:solidFill>
                    <a:schemeClr val="dk1"/>
                  </a:solidFill>
                  <a:latin typeface="Cambria"/>
                  <a:ea typeface="Cambria"/>
                  <a:cs typeface="Cambria"/>
                  <a:sym typeface="Cambria"/>
                </a:endParaRPr>
              </a:p>
            </p:txBody>
          </p:sp>
          <p:pic>
            <p:nvPicPr>
              <p:cNvPr id="215" name="Google Shape;215;p21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2694850" y="874175"/>
                <a:ext cx="1509236" cy="1697899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pic>
        </p:grpSp>
        <p:sp>
          <p:nvSpPr>
            <p:cNvPr id="216" name="Google Shape;216;p21"/>
            <p:cNvSpPr txBox="1"/>
            <p:nvPr/>
          </p:nvSpPr>
          <p:spPr>
            <a:xfrm>
              <a:off x="5307300" y="1580125"/>
              <a:ext cx="893100" cy="360300"/>
            </a:xfrm>
            <a:prstGeom prst="rect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800">
                  <a:solidFill>
                    <a:schemeClr val="dk1"/>
                  </a:solidFill>
                  <a:latin typeface="Cambria"/>
                  <a:ea typeface="Cambria"/>
                  <a:cs typeface="Cambria"/>
                  <a:sym typeface="Cambria"/>
                </a:rPr>
                <a:t>CIG841 </a:t>
              </a:r>
              <a:r>
                <a:rPr lang="es" sz="800">
                  <a:solidFill>
                    <a:schemeClr val="dk1"/>
                  </a:solidFill>
                  <a:latin typeface="Cambria"/>
                  <a:ea typeface="Cambria"/>
                  <a:cs typeface="Cambria"/>
                  <a:sym typeface="Cambria"/>
                </a:rPr>
                <a:t>(S0)</a:t>
              </a:r>
              <a:endParaRPr sz="8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800">
                  <a:solidFill>
                    <a:schemeClr val="dk1"/>
                  </a:solidFill>
                  <a:latin typeface="Cambria"/>
                  <a:ea typeface="Cambria"/>
                  <a:cs typeface="Cambria"/>
                  <a:sym typeface="Cambria"/>
                </a:rPr>
                <a:t>A = unknown</a:t>
              </a:r>
              <a:endParaRPr/>
            </a:p>
          </p:txBody>
        </p:sp>
      </p:grpSp>
      <p:grpSp>
        <p:nvGrpSpPr>
          <p:cNvPr id="217" name="Google Shape;217;p21"/>
          <p:cNvGrpSpPr/>
          <p:nvPr/>
        </p:nvGrpSpPr>
        <p:grpSpPr>
          <a:xfrm>
            <a:off x="6439375" y="916475"/>
            <a:ext cx="2606100" cy="2234600"/>
            <a:chOff x="6439375" y="916475"/>
            <a:chExt cx="2606100" cy="2234600"/>
          </a:xfrm>
        </p:grpSpPr>
        <p:grpSp>
          <p:nvGrpSpPr>
            <p:cNvPr id="218" name="Google Shape;218;p21"/>
            <p:cNvGrpSpPr/>
            <p:nvPr/>
          </p:nvGrpSpPr>
          <p:grpSpPr>
            <a:xfrm>
              <a:off x="6439375" y="916475"/>
              <a:ext cx="1713000" cy="2234600"/>
              <a:chOff x="4310250" y="874175"/>
              <a:chExt cx="1713000" cy="2234600"/>
            </a:xfrm>
          </p:grpSpPr>
          <p:pic>
            <p:nvPicPr>
              <p:cNvPr id="219" name="Google Shape;219;p21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>
                <a:off x="4310250" y="874175"/>
                <a:ext cx="1712983" cy="1697899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</p:pic>
          <p:sp>
            <p:nvSpPr>
              <p:cNvPr id="220" name="Google Shape;220;p21"/>
              <p:cNvSpPr txBox="1"/>
              <p:nvPr/>
            </p:nvSpPr>
            <p:spPr>
              <a:xfrm>
                <a:off x="4310250" y="2572075"/>
                <a:ext cx="1713000" cy="5367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lang="es" sz="800">
                    <a:solidFill>
                      <a:schemeClr val="dk1"/>
                    </a:solidFill>
                    <a:latin typeface="Cambria"/>
                    <a:ea typeface="Cambria"/>
                    <a:cs typeface="Cambria"/>
                    <a:sym typeface="Cambria"/>
                  </a:rPr>
                  <a:t>OmegaCAM (VST)</a:t>
                </a:r>
                <a:endParaRPr sz="800">
                  <a:solidFill>
                    <a:schemeClr val="dk1"/>
                  </a:solidFill>
                  <a:latin typeface="Cambria"/>
                  <a:ea typeface="Cambria"/>
                  <a:cs typeface="Cambria"/>
                  <a:sym typeface="Cambria"/>
                </a:endParaRPr>
              </a:p>
              <a:p>
                <a:pPr indent="0" lvl="0" marL="0" marR="0" rtl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lang="es" sz="800">
                    <a:solidFill>
                      <a:schemeClr val="dk1"/>
                    </a:solidFill>
                    <a:latin typeface="Cambria"/>
                    <a:ea typeface="Cambria"/>
                    <a:cs typeface="Cambria"/>
                    <a:sym typeface="Cambria"/>
                  </a:rPr>
                  <a:t>~27.6 mag/"² (r SDSS)</a:t>
                </a:r>
                <a:endParaRPr sz="800">
                  <a:solidFill>
                    <a:schemeClr val="dk1"/>
                  </a:solidFill>
                  <a:latin typeface="Cambria"/>
                  <a:ea typeface="Cambria"/>
                  <a:cs typeface="Cambria"/>
                  <a:sym typeface="Cambria"/>
                </a:endParaRPr>
              </a:p>
              <a:p>
                <a:pPr indent="0" lvl="0" marL="0" marR="0" rtl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lang="es" sz="800">
                    <a:solidFill>
                      <a:schemeClr val="dk1"/>
                    </a:solidFill>
                    <a:latin typeface="Cambria"/>
                    <a:ea typeface="Cambria"/>
                    <a:cs typeface="Cambria"/>
                    <a:sym typeface="Cambria"/>
                  </a:rPr>
                  <a:t>~2h on target - 4'x5' - R</a:t>
                </a:r>
                <a:r>
                  <a:rPr baseline="-25000" lang="es" sz="800">
                    <a:solidFill>
                      <a:schemeClr val="dk1"/>
                    </a:solidFill>
                    <a:latin typeface="Cambria"/>
                    <a:ea typeface="Cambria"/>
                    <a:cs typeface="Cambria"/>
                    <a:sym typeface="Cambria"/>
                  </a:rPr>
                  <a:t>25</a:t>
                </a:r>
                <a:r>
                  <a:rPr lang="es" sz="800">
                    <a:solidFill>
                      <a:schemeClr val="dk1"/>
                    </a:solidFill>
                    <a:latin typeface="Cambria"/>
                    <a:ea typeface="Cambria"/>
                    <a:cs typeface="Cambria"/>
                    <a:sym typeface="Cambria"/>
                  </a:rPr>
                  <a:t> = 0.51'</a:t>
                </a:r>
                <a:endParaRPr sz="800">
                  <a:solidFill>
                    <a:schemeClr val="dk1"/>
                  </a:solidFill>
                  <a:latin typeface="Cambria"/>
                  <a:ea typeface="Cambria"/>
                  <a:cs typeface="Cambria"/>
                  <a:sym typeface="Cambria"/>
                </a:endParaRPr>
              </a:p>
            </p:txBody>
          </p:sp>
        </p:grpSp>
        <p:sp>
          <p:nvSpPr>
            <p:cNvPr id="221" name="Google Shape;221;p21"/>
            <p:cNvSpPr txBox="1"/>
            <p:nvPr/>
          </p:nvSpPr>
          <p:spPr>
            <a:xfrm>
              <a:off x="8152375" y="1580125"/>
              <a:ext cx="893100" cy="360300"/>
            </a:xfrm>
            <a:prstGeom prst="rect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800">
                  <a:solidFill>
                    <a:schemeClr val="dk1"/>
                  </a:solidFill>
                  <a:latin typeface="Cambria"/>
                  <a:ea typeface="Cambria"/>
                  <a:cs typeface="Cambria"/>
                  <a:sym typeface="Cambria"/>
                </a:rPr>
                <a:t>CIG568</a:t>
              </a:r>
              <a:r>
                <a:rPr lang="es" sz="800">
                  <a:solidFill>
                    <a:schemeClr val="dk1"/>
                  </a:solidFill>
                  <a:latin typeface="Cambria"/>
                  <a:ea typeface="Cambria"/>
                  <a:cs typeface="Cambria"/>
                  <a:sym typeface="Cambria"/>
                </a:rPr>
                <a:t>  (Scd)</a:t>
              </a:r>
              <a:endParaRPr sz="8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800">
                  <a:solidFill>
                    <a:schemeClr val="dk1"/>
                  </a:solidFill>
                  <a:latin typeface="Cambria"/>
                  <a:ea typeface="Cambria"/>
                  <a:cs typeface="Cambria"/>
                  <a:sym typeface="Cambria"/>
                </a:rPr>
                <a:t>A = 1.08</a:t>
              </a: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